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charts/style2.xml" ContentType="application/vnd.ms-office.chart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charts/colors2.xml" ContentType="application/vnd.ms-office.chartcolorstyl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charts/colors1.xml" ContentType="application/vnd.ms-office.chartcolorstyle+xml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charts/style1.xml" ContentType="application/vnd.ms-office.chart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256" r:id="rId2"/>
    <p:sldId id="281" r:id="rId3"/>
    <p:sldId id="289" r:id="rId4"/>
    <p:sldId id="291" r:id="rId5"/>
    <p:sldId id="257" r:id="rId6"/>
    <p:sldId id="290" r:id="rId7"/>
    <p:sldId id="258" r:id="rId8"/>
    <p:sldId id="288" r:id="rId9"/>
    <p:sldId id="259" r:id="rId10"/>
    <p:sldId id="283" r:id="rId11"/>
    <p:sldId id="280" r:id="rId12"/>
    <p:sldId id="260" r:id="rId13"/>
    <p:sldId id="286" r:id="rId14"/>
    <p:sldId id="293" r:id="rId15"/>
    <p:sldId id="284" r:id="rId16"/>
    <p:sldId id="292" r:id="rId17"/>
    <p:sldId id="294" r:id="rId18"/>
    <p:sldId id="297" r:id="rId19"/>
    <p:sldId id="298" r:id="rId20"/>
    <p:sldId id="307" r:id="rId21"/>
    <p:sldId id="299" r:id="rId22"/>
    <p:sldId id="295" r:id="rId23"/>
    <p:sldId id="308" r:id="rId24"/>
    <p:sldId id="302" r:id="rId25"/>
    <p:sldId id="301" r:id="rId26"/>
    <p:sldId id="303" r:id="rId27"/>
    <p:sldId id="296" r:id="rId28"/>
    <p:sldId id="305" r:id="rId29"/>
    <p:sldId id="304" r:id="rId30"/>
    <p:sldId id="309" r:id="rId31"/>
    <p:sldId id="276" r:id="rId3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  <a:srgbClr val="2C4E8C"/>
    <a:srgbClr val="F0EFF4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97" autoAdjust="0"/>
    <p:restoredTop sz="95991" autoAdjust="0"/>
  </p:normalViewPr>
  <p:slideViewPr>
    <p:cSldViewPr snapToGrid="0">
      <p:cViewPr>
        <p:scale>
          <a:sx n="66" d="100"/>
          <a:sy n="66" d="100"/>
        </p:scale>
        <p:origin x="-2214" y="-9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Office_Excel____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package" Target="../embeddings/Microsoft_Office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</c:ser>
        <c:dLbls/>
        <c:gapWidth val="147"/>
        <c:overlap val="-27"/>
        <c:axId val="93972352"/>
        <c:axId val="93973888"/>
      </c:barChart>
      <c:catAx>
        <c:axId val="93972352"/>
        <c:scaling>
          <c:orientation val="minMax"/>
        </c:scaling>
        <c:delete val="1"/>
        <c:axPos val="b"/>
        <c:numFmt formatCode="General" sourceLinked="1"/>
        <c:majorTickMark val="none"/>
        <c:tickLblPos val="none"/>
        <c:crossAx val="93973888"/>
        <c:crosses val="autoZero"/>
        <c:auto val="1"/>
        <c:lblAlgn val="ctr"/>
        <c:lblOffset val="100"/>
      </c:catAx>
      <c:valAx>
        <c:axId val="93973888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3972352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/>
      <c:lineChart>
        <c:grouping val="standard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rgbClr val="70AD47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1.4</c:v>
                </c:pt>
                <c:pt idx="1">
                  <c:v>3</c:v>
                </c:pt>
                <c:pt idx="2">
                  <c:v>5</c:v>
                </c:pt>
                <c:pt idx="3">
                  <c:v>7</c:v>
                </c:pt>
              </c:numCache>
            </c:numRef>
          </c:val>
        </c:ser>
        <c:dLbls/>
        <c:marker val="1"/>
        <c:axId val="118481280"/>
        <c:axId val="118482816"/>
      </c:lineChart>
      <c:catAx>
        <c:axId val="118481280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8482816"/>
        <c:crosses val="autoZero"/>
        <c:auto val="1"/>
        <c:lblAlgn val="ctr"/>
        <c:lblOffset val="100"/>
      </c:catAx>
      <c:valAx>
        <c:axId val="118482816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8481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725275-CA03-46FE-B80C-445395B2C8CD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2E3C26-C9FA-4C5A-B7DA-41A22523D72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355998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47670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91198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70746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947237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7662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55353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7778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42118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19488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08114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1" y="409574"/>
            <a:ext cx="93600" cy="5500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10"/>
          </p:nvPr>
        </p:nvSpPr>
        <p:spPr>
          <a:xfrm>
            <a:off x="162000" y="392979"/>
            <a:ext cx="4918000" cy="41657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400" kern="1200" dirty="0" smtClean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 smtClean="0"/>
              <a:t>单击此处编辑</a:t>
            </a:r>
          </a:p>
        </p:txBody>
      </p:sp>
      <p:sp>
        <p:nvSpPr>
          <p:cNvPr id="30" name="文本占位符 28"/>
          <p:cNvSpPr>
            <a:spLocks noGrp="1"/>
          </p:cNvSpPr>
          <p:nvPr>
            <p:ph type="body" sz="quarter" idx="11"/>
          </p:nvPr>
        </p:nvSpPr>
        <p:spPr>
          <a:xfrm>
            <a:off x="162000" y="712619"/>
            <a:ext cx="4918000" cy="32330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zh-CN" altLang="en-US" dirty="0" smtClean="0"/>
              <a:t>单击此处编辑</a:t>
            </a:r>
          </a:p>
        </p:txBody>
      </p:sp>
    </p:spTree>
    <p:extLst>
      <p:ext uri="{BB962C8B-B14F-4D97-AF65-F5344CB8AC3E}">
        <p14:creationId xmlns:p14="http://schemas.microsoft.com/office/powerpoint/2010/main" xmlns="" val="1457830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4300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69949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2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71575" y="285750"/>
            <a:ext cx="8600850" cy="62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4" name="矩形 3"/>
          <p:cNvSpPr/>
          <p:nvPr/>
        </p:nvSpPr>
        <p:spPr>
          <a:xfrm>
            <a:off x="710353" y="2566359"/>
            <a:ext cx="6647974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dirty="0" smtClean="0">
                <a:solidFill>
                  <a:schemeClr val="bg1"/>
                </a:solidFill>
                <a:latin typeface="+mj-ea"/>
                <a:ea typeface="+mj-ea"/>
              </a:rPr>
              <a:t>简约</a:t>
            </a:r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论文汇报、毕业设计模</a:t>
            </a:r>
            <a:r>
              <a:rPr lang="zh-CN" altLang="en-US" sz="3600" dirty="0" smtClean="0">
                <a:solidFill>
                  <a:schemeClr val="bg1"/>
                </a:solidFill>
                <a:latin typeface="+mj-ea"/>
                <a:ea typeface="+mj-ea"/>
              </a:rPr>
              <a:t>版</a:t>
            </a:r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五</a:t>
            </a:r>
            <a:endParaRPr lang="zh-CN" altLang="en-US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10353" y="3316399"/>
            <a:ext cx="28356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在此输入论文副标题</a:t>
            </a:r>
            <a:endParaRPr lang="en-US" altLang="zh-CN" sz="1500" dirty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800100" y="3764544"/>
            <a:ext cx="2476500" cy="0"/>
          </a:xfrm>
          <a:prstGeom prst="line">
            <a:avLst/>
          </a:prstGeom>
          <a:ln w="6350">
            <a:solidFill>
              <a:schemeClr val="bg1">
                <a:lumMod val="75000"/>
                <a:alpha val="7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710353" y="3889525"/>
            <a:ext cx="212809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汇报</a:t>
            </a:r>
            <a:r>
              <a:rPr lang="zh-CN" altLang="en-U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人：</a:t>
            </a:r>
            <a:r>
              <a:rPr lang="en-US" altLang="zh-CN" sz="12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JJaSon</a:t>
            </a:r>
            <a:endParaRPr lang="en-US" altLang="zh-CN" sz="1200" dirty="0" smtClean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日期：</a:t>
            </a:r>
            <a:r>
              <a:rPr lang="en-US" altLang="zh-CN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2015-11-24</a:t>
            </a:r>
            <a:endParaRPr lang="en-US" altLang="zh-CN" sz="1200" dirty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9582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What is this?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是</a:t>
            </a:r>
            <a:r>
              <a:rPr lang="zh-CN" altLang="en-US" dirty="0" smtClean="0"/>
              <a:t>什么</a:t>
            </a:r>
            <a:r>
              <a:rPr lang="zh-CN" altLang="en-US" dirty="0"/>
              <a:t>？</a:t>
            </a:r>
          </a:p>
        </p:txBody>
      </p:sp>
      <p:sp>
        <p:nvSpPr>
          <p:cNvPr id="9" name="矩形 8"/>
          <p:cNvSpPr/>
          <p:nvPr/>
        </p:nvSpPr>
        <p:spPr>
          <a:xfrm>
            <a:off x="2863840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用一段引用说明论文讲的是什么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00564" y="2474786"/>
            <a:ext cx="7742873" cy="1604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720000" algn="just">
              <a:lnSpc>
                <a:spcPct val="130000"/>
              </a:lnSpc>
            </a:pPr>
            <a:r>
              <a:rPr lang="zh-CN" altLang="en-US" sz="2600" dirty="0">
                <a:solidFill>
                  <a:srgbClr val="000000"/>
                </a:solidFill>
                <a:latin typeface="+mn-ea"/>
              </a:rPr>
              <a:t>对于网上各类全文数据库或文摘数据库，论文摘要的索引是读者检索文献</a:t>
            </a:r>
            <a:r>
              <a:rPr lang="zh-CN" altLang="en-US" sz="2600" dirty="0" smtClean="0">
                <a:solidFill>
                  <a:srgbClr val="000000"/>
                </a:solidFill>
                <a:latin typeface="+mn-ea"/>
              </a:rPr>
              <a:t>的</a:t>
            </a:r>
            <a:r>
              <a:rPr lang="zh-CN" altLang="en-US" sz="2600" dirty="0" smtClean="0">
                <a:solidFill>
                  <a:schemeClr val="accent1"/>
                </a:solidFill>
                <a:latin typeface="+mn-ea"/>
              </a:rPr>
              <a:t>「重要工具」</a:t>
            </a:r>
            <a:r>
              <a:rPr lang="zh-CN" altLang="en-US" sz="2600" dirty="0" smtClean="0">
                <a:solidFill>
                  <a:srgbClr val="000000"/>
                </a:solidFill>
                <a:latin typeface="+mn-ea"/>
              </a:rPr>
              <a:t>，</a:t>
            </a:r>
            <a:r>
              <a:rPr lang="zh-CN" altLang="en-US" sz="2600" dirty="0">
                <a:solidFill>
                  <a:srgbClr val="000000"/>
                </a:solidFill>
                <a:latin typeface="+mn-ea"/>
              </a:rPr>
              <a:t>为科技情报文献检索数据库的建设和维护提供方便。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524526"/>
            <a:ext cx="1725318" cy="235326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418682" y="3485626"/>
            <a:ext cx="1725318" cy="235326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700564" y="4769802"/>
            <a:ext cx="7742873" cy="528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720000" algn="r">
              <a:lnSpc>
                <a:spcPct val="130000"/>
              </a:lnSpc>
            </a:pPr>
            <a:r>
              <a:rPr lang="en-US" altLang="zh-CN" sz="2400" dirty="0" smtClean="0">
                <a:solidFill>
                  <a:srgbClr val="000000"/>
                </a:solidFill>
                <a:latin typeface="+mn-ea"/>
              </a:rPr>
              <a:t>—— </a:t>
            </a:r>
            <a:r>
              <a:rPr lang="zh-CN" altLang="en-US" sz="2400" dirty="0" smtClean="0">
                <a:solidFill>
                  <a:srgbClr val="000000"/>
                </a:solidFill>
                <a:latin typeface="+mn-ea"/>
              </a:rPr>
              <a:t>百度百科</a:t>
            </a:r>
            <a:endParaRPr lang="zh-CN" altLang="en-US" sz="2400" dirty="0">
              <a:solidFill>
                <a:srgbClr val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6501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What is this?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是</a:t>
            </a:r>
            <a:r>
              <a:rPr lang="zh-CN" altLang="en-US" dirty="0" smtClean="0"/>
              <a:t>什么</a:t>
            </a:r>
            <a:r>
              <a:rPr lang="zh-CN" altLang="en-US" dirty="0"/>
              <a:t>？</a:t>
            </a:r>
          </a:p>
        </p:txBody>
      </p:sp>
      <p:sp>
        <p:nvSpPr>
          <p:cNvPr id="9" name="矩形 8"/>
          <p:cNvSpPr/>
          <p:nvPr/>
        </p:nvSpPr>
        <p:spPr>
          <a:xfrm>
            <a:off x="2863840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用一张图片说明论文讲的是什么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4101" y="1328400"/>
            <a:ext cx="6895799" cy="45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7003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Why do this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为什么？</a:t>
            </a:r>
            <a:endParaRPr lang="zh-CN" altLang="en-US" dirty="0"/>
          </a:p>
        </p:txBody>
      </p:sp>
      <p:grpSp>
        <p:nvGrpSpPr>
          <p:cNvPr id="8" name="组合 7"/>
          <p:cNvGrpSpPr>
            <a:grpSpLocks noChangeAspect="1"/>
          </p:cNvGrpSpPr>
          <p:nvPr/>
        </p:nvGrpSpPr>
        <p:grpSpPr>
          <a:xfrm>
            <a:off x="1124100" y="1328400"/>
            <a:ext cx="6895800" cy="4597200"/>
            <a:chOff x="1399500" y="1753200"/>
            <a:chExt cx="6345000" cy="4230000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1399500" y="1753200"/>
              <a:ext cx="6345000" cy="4230000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1399500" y="1753200"/>
              <a:ext cx="6345000" cy="4230000"/>
            </a:xfrm>
            <a:prstGeom prst="rect">
              <a:avLst/>
            </a:prstGeom>
            <a:solidFill>
              <a:schemeClr val="tx1">
                <a:alpha val="6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ackgroundRemoval t="57030" b="74533" l="61246" r="94492">
                          <a14:foregroundMark x1="78098" y1="64700" x2="78098" y2="68928"/>
                          <a14:foregroundMark x1="85508" y1="66077" x2="85967" y2="6912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1399500" y="1753200"/>
              <a:ext cx="6345000" cy="4230000"/>
            </a:xfrm>
            <a:prstGeom prst="rect">
              <a:avLst/>
            </a:prstGeom>
          </p:spPr>
        </p:pic>
      </p:grpSp>
      <p:sp>
        <p:nvSpPr>
          <p:cNvPr id="14" name="矩形 13"/>
          <p:cNvSpPr/>
          <p:nvPr/>
        </p:nvSpPr>
        <p:spPr>
          <a:xfrm>
            <a:off x="2863840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用一张图片引出为什么要做这个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9772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Why do this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为什么？</a:t>
            </a:r>
            <a:endParaRPr lang="zh-CN" altLang="en-US" dirty="0"/>
          </a:p>
        </p:txBody>
      </p:sp>
      <p:graphicFrame>
        <p:nvGraphicFramePr>
          <p:cNvPr id="10" name="图表 9"/>
          <p:cNvGraphicFramePr/>
          <p:nvPr>
            <p:extLst>
              <p:ext uri="{D42A27DB-BD31-4B8C-83A1-F6EECF244321}">
                <p14:modId xmlns:p14="http://schemas.microsoft.com/office/powerpoint/2010/main" xmlns="" val="2195757881"/>
              </p:ext>
            </p:extLst>
          </p:nvPr>
        </p:nvGraphicFramePr>
        <p:xfrm>
          <a:off x="1123200" y="1328400"/>
          <a:ext cx="6897600" cy="459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矩形 10"/>
          <p:cNvSpPr/>
          <p:nvPr/>
        </p:nvSpPr>
        <p:spPr>
          <a:xfrm>
            <a:off x="2863841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用一张图表说明为什么要做这个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3066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Why do this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为什么？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863841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用一些词语说明为什么要做这个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01417" y="2869949"/>
            <a:ext cx="288584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dirty="0">
                <a:solidFill>
                  <a:schemeClr val="accent1"/>
                </a:solidFill>
                <a:latin typeface="+mj-ea"/>
                <a:ea typeface="+mj-ea"/>
              </a:rPr>
              <a:t>几个词语</a:t>
            </a:r>
          </a:p>
        </p:txBody>
      </p:sp>
      <p:sp>
        <p:nvSpPr>
          <p:cNvPr id="8" name="矩形 7"/>
          <p:cNvSpPr/>
          <p:nvPr/>
        </p:nvSpPr>
        <p:spPr>
          <a:xfrm>
            <a:off x="2497950" y="3883485"/>
            <a:ext cx="21306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为什么</a:t>
            </a:r>
          </a:p>
        </p:txBody>
      </p:sp>
      <p:sp>
        <p:nvSpPr>
          <p:cNvPr id="9" name="矩形 8"/>
          <p:cNvSpPr/>
          <p:nvPr/>
        </p:nvSpPr>
        <p:spPr>
          <a:xfrm>
            <a:off x="2497949" y="1953594"/>
            <a:ext cx="21306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rgbClr val="FFFFFF">
                    <a:lumMod val="6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有利于</a:t>
            </a:r>
          </a:p>
        </p:txBody>
      </p:sp>
      <p:sp>
        <p:nvSpPr>
          <p:cNvPr id="12" name="矩形 11"/>
          <p:cNvSpPr/>
          <p:nvPr/>
        </p:nvSpPr>
        <p:spPr>
          <a:xfrm>
            <a:off x="5282833" y="2670591"/>
            <a:ext cx="21306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对比</a:t>
            </a:r>
          </a:p>
        </p:txBody>
      </p:sp>
      <p:sp>
        <p:nvSpPr>
          <p:cNvPr id="13" name="矩形 12"/>
          <p:cNvSpPr/>
          <p:nvPr/>
        </p:nvSpPr>
        <p:spPr>
          <a:xfrm>
            <a:off x="4662684" y="3806526"/>
            <a:ext cx="21306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百分比</a:t>
            </a:r>
          </a:p>
        </p:txBody>
      </p:sp>
      <p:sp>
        <p:nvSpPr>
          <p:cNvPr id="14" name="矩形 13"/>
          <p:cNvSpPr/>
          <p:nvPr/>
        </p:nvSpPr>
        <p:spPr>
          <a:xfrm>
            <a:off x="1244939" y="2736892"/>
            <a:ext cx="21306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分析</a:t>
            </a:r>
          </a:p>
        </p:txBody>
      </p:sp>
      <p:sp>
        <p:nvSpPr>
          <p:cNvPr id="15" name="矩形 14"/>
          <p:cNvSpPr/>
          <p:nvPr/>
        </p:nvSpPr>
        <p:spPr>
          <a:xfrm>
            <a:off x="4347491" y="2006321"/>
            <a:ext cx="21306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网络</a:t>
            </a:r>
          </a:p>
        </p:txBody>
      </p:sp>
      <p:sp>
        <p:nvSpPr>
          <p:cNvPr id="16" name="矩形 15"/>
          <p:cNvSpPr/>
          <p:nvPr/>
        </p:nvSpPr>
        <p:spPr>
          <a:xfrm>
            <a:off x="5793088" y="3285960"/>
            <a:ext cx="225734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FFFFFF">
                    <a:lumMod val="7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精确度</a:t>
            </a:r>
          </a:p>
        </p:txBody>
      </p:sp>
      <p:sp>
        <p:nvSpPr>
          <p:cNvPr id="17" name="矩形 16"/>
          <p:cNvSpPr/>
          <p:nvPr/>
        </p:nvSpPr>
        <p:spPr>
          <a:xfrm>
            <a:off x="4154159" y="4549360"/>
            <a:ext cx="225734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时间复杂度</a:t>
            </a:r>
          </a:p>
        </p:txBody>
      </p:sp>
      <p:sp>
        <p:nvSpPr>
          <p:cNvPr id="18" name="矩形 17"/>
          <p:cNvSpPr/>
          <p:nvPr/>
        </p:nvSpPr>
        <p:spPr>
          <a:xfrm>
            <a:off x="951907" y="3382136"/>
            <a:ext cx="21306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国际化</a:t>
            </a:r>
          </a:p>
        </p:txBody>
      </p:sp>
      <p:sp>
        <p:nvSpPr>
          <p:cNvPr id="19" name="矩形 18"/>
          <p:cNvSpPr/>
          <p:nvPr/>
        </p:nvSpPr>
        <p:spPr>
          <a:xfrm>
            <a:off x="1828562" y="4315550"/>
            <a:ext cx="21306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>
                <a:solidFill>
                  <a:srgbClr val="FFFFFF">
                    <a:lumMod val="8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……</a:t>
            </a:r>
            <a:endParaRPr lang="zh-CN" altLang="en-US" sz="3600" dirty="0">
              <a:solidFill>
                <a:srgbClr val="FFFFFF">
                  <a:lumMod val="85000"/>
                </a:srgb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2626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Why do this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为什么？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066800" y="1436877"/>
            <a:ext cx="1390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accent1"/>
                </a:solidFill>
                <a:latin typeface="+mj-ea"/>
                <a:ea typeface="+mj-ea"/>
              </a:rPr>
              <a:t>用途：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04950" y="1898542"/>
            <a:ext cx="6543676" cy="1405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+mn-ea"/>
              </a:rPr>
              <a:t>由于论文中所提到的「某功能」在生活中很有用。</a:t>
            </a:r>
            <a:endParaRPr lang="en-US" altLang="zh-CN" sz="2000" dirty="0">
              <a:latin typeface="+mn-ea"/>
            </a:endParaRPr>
          </a:p>
          <a:p>
            <a:pPr marL="342900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+mn-ea"/>
              </a:rPr>
              <a:t>做了论文中的「某工作」有利于减少计算消耗。</a:t>
            </a:r>
            <a:endParaRPr lang="en-US" altLang="zh-CN" sz="2000" dirty="0" smtClean="0">
              <a:latin typeface="+mn-ea"/>
            </a:endParaRPr>
          </a:p>
          <a:p>
            <a:pPr marL="342900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+mn-ea"/>
              </a:rPr>
              <a:t>…………</a:t>
            </a:r>
          </a:p>
        </p:txBody>
      </p:sp>
      <p:sp>
        <p:nvSpPr>
          <p:cNvPr id="10" name="矩形 9"/>
          <p:cNvSpPr/>
          <p:nvPr/>
        </p:nvSpPr>
        <p:spPr>
          <a:xfrm>
            <a:off x="2748427" y="6186279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用文字来具体说明为什么要做这个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66800" y="3660336"/>
            <a:ext cx="1390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对比</a:t>
            </a:r>
            <a:r>
              <a:rPr lang="zh-CN" altLang="en-US" sz="2400" dirty="0" smtClean="0">
                <a:solidFill>
                  <a:schemeClr val="accent1"/>
                </a:solidFill>
                <a:latin typeface="+mj-ea"/>
                <a:ea typeface="+mj-ea"/>
              </a:rPr>
              <a:t>：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04950" y="4122001"/>
            <a:ext cx="6543676" cy="167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+mn-ea"/>
              </a:rPr>
              <a:t>前人的工作都没有涉及到「某个重要步骤」，效果都不是很理想。</a:t>
            </a:r>
            <a:endParaRPr lang="en-US" altLang="zh-CN" sz="2000" dirty="0" smtClean="0">
              <a:latin typeface="+mn-ea"/>
            </a:endParaRPr>
          </a:p>
          <a:p>
            <a:pPr marL="342900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+mn-ea"/>
              </a:rPr>
              <a:t>用本文提及的方法可以达到更高的精确度，更小的复杂度，并且拥有更强的鲁棒性。</a:t>
            </a:r>
            <a:endParaRPr lang="en-US" altLang="zh-CN" sz="20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188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5537846" y="2213540"/>
            <a:ext cx="2835670" cy="1210368"/>
            <a:chOff x="817928" y="2521258"/>
            <a:chExt cx="2835670" cy="1210368"/>
          </a:xfrm>
        </p:grpSpPr>
        <p:sp>
          <p:nvSpPr>
            <p:cNvPr id="4" name="矩形 3"/>
            <p:cNvSpPr/>
            <p:nvPr/>
          </p:nvSpPr>
          <p:spPr>
            <a:xfrm>
              <a:off x="817928" y="2521258"/>
              <a:ext cx="2835669" cy="768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研究方案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7929" y="3283481"/>
              <a:ext cx="283566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Research Approach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907676" y="3731626"/>
              <a:ext cx="2146763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-13448" y="3702702"/>
            <a:ext cx="9157448" cy="874250"/>
            <a:chOff x="-13448" y="3662361"/>
            <a:chExt cx="9157448" cy="874250"/>
          </a:xfrm>
        </p:grpSpPr>
        <p:sp>
          <p:nvSpPr>
            <p:cNvPr id="14" name="任意多边形 13"/>
            <p:cNvSpPr/>
            <p:nvPr/>
          </p:nvSpPr>
          <p:spPr>
            <a:xfrm>
              <a:off x="-13447" y="3662361"/>
              <a:ext cx="9157447" cy="744225"/>
            </a:xfrm>
            <a:custGeom>
              <a:avLst/>
              <a:gdLst>
                <a:gd name="connsiteX0" fmla="*/ 0 w 9130553"/>
                <a:gd name="connsiteY0" fmla="*/ 336367 h 771245"/>
                <a:gd name="connsiteX1" fmla="*/ 1600200 w 9130553"/>
                <a:gd name="connsiteY1" fmla="*/ 191 h 771245"/>
                <a:gd name="connsiteX2" fmla="*/ 4020671 w 9130553"/>
                <a:gd name="connsiteY2" fmla="*/ 376709 h 771245"/>
                <a:gd name="connsiteX3" fmla="*/ 5472953 w 9130553"/>
                <a:gd name="connsiteY3" fmla="*/ 672544 h 771245"/>
                <a:gd name="connsiteX4" fmla="*/ 6494929 w 9130553"/>
                <a:gd name="connsiteY4" fmla="*/ 766673 h 771245"/>
                <a:gd name="connsiteX5" fmla="*/ 9130553 w 9130553"/>
                <a:gd name="connsiteY5" fmla="*/ 551520 h 771245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07014"/>
                <a:gd name="connsiteX1" fmla="*/ 1600200 w 9130553"/>
                <a:gd name="connsiteY1" fmla="*/ 191 h 807014"/>
                <a:gd name="connsiteX2" fmla="*/ 4020671 w 9130553"/>
                <a:gd name="connsiteY2" fmla="*/ 376709 h 807014"/>
                <a:gd name="connsiteX3" fmla="*/ 6494929 w 9130553"/>
                <a:gd name="connsiteY3" fmla="*/ 807014 h 807014"/>
                <a:gd name="connsiteX4" fmla="*/ 9130553 w 9130553"/>
                <a:gd name="connsiteY4" fmla="*/ 551520 h 807014"/>
                <a:gd name="connsiteX0" fmla="*/ 0 w 9130553"/>
                <a:gd name="connsiteY0" fmla="*/ 336367 h 739779"/>
                <a:gd name="connsiteX1" fmla="*/ 1600200 w 9130553"/>
                <a:gd name="connsiteY1" fmla="*/ 191 h 739779"/>
                <a:gd name="connsiteX2" fmla="*/ 4020671 w 9130553"/>
                <a:gd name="connsiteY2" fmla="*/ 376709 h 739779"/>
                <a:gd name="connsiteX3" fmla="*/ 6252882 w 9130553"/>
                <a:gd name="connsiteY3" fmla="*/ 739779 h 739779"/>
                <a:gd name="connsiteX4" fmla="*/ 9130553 w 9130553"/>
                <a:gd name="connsiteY4" fmla="*/ 551520 h 739779"/>
                <a:gd name="connsiteX0" fmla="*/ 0 w 9130553"/>
                <a:gd name="connsiteY0" fmla="*/ 336367 h 744225"/>
                <a:gd name="connsiteX1" fmla="*/ 1600200 w 9130553"/>
                <a:gd name="connsiteY1" fmla="*/ 191 h 744225"/>
                <a:gd name="connsiteX2" fmla="*/ 4020671 w 9130553"/>
                <a:gd name="connsiteY2" fmla="*/ 376709 h 744225"/>
                <a:gd name="connsiteX3" fmla="*/ 6252882 w 9130553"/>
                <a:gd name="connsiteY3" fmla="*/ 739779 h 744225"/>
                <a:gd name="connsiteX4" fmla="*/ 9130553 w 9130553"/>
                <a:gd name="connsiteY4" fmla="*/ 551520 h 74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0553" h="744225">
                  <a:moveTo>
                    <a:pt x="0" y="336367"/>
                  </a:moveTo>
                  <a:cubicBezTo>
                    <a:pt x="465044" y="164917"/>
                    <a:pt x="930088" y="-6533"/>
                    <a:pt x="1600200" y="191"/>
                  </a:cubicBezTo>
                  <a:cubicBezTo>
                    <a:pt x="2270312" y="6915"/>
                    <a:pt x="3245224" y="253444"/>
                    <a:pt x="4020671" y="376709"/>
                  </a:cubicBezTo>
                  <a:cubicBezTo>
                    <a:pt x="4796118" y="499974"/>
                    <a:pt x="5212977" y="710644"/>
                    <a:pt x="6252882" y="739779"/>
                  </a:cubicBezTo>
                  <a:cubicBezTo>
                    <a:pt x="7292787" y="768914"/>
                    <a:pt x="8117541" y="649011"/>
                    <a:pt x="9130553" y="551520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-13448" y="3810260"/>
              <a:ext cx="9157447" cy="632221"/>
            </a:xfrm>
            <a:custGeom>
              <a:avLst/>
              <a:gdLst>
                <a:gd name="connsiteX0" fmla="*/ 0 w 9144000"/>
                <a:gd name="connsiteY0" fmla="*/ 430515 h 632221"/>
                <a:gd name="connsiteX1" fmla="*/ 2944906 w 9144000"/>
                <a:gd name="connsiteY1" fmla="*/ 210 h 632221"/>
                <a:gd name="connsiteX2" fmla="*/ 5795682 w 9144000"/>
                <a:gd name="connsiteY2" fmla="*/ 376727 h 632221"/>
                <a:gd name="connsiteX3" fmla="*/ 9144000 w 9144000"/>
                <a:gd name="connsiteY3" fmla="*/ 632221 h 6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0" h="632221">
                  <a:moveTo>
                    <a:pt x="0" y="430515"/>
                  </a:moveTo>
                  <a:cubicBezTo>
                    <a:pt x="989479" y="219845"/>
                    <a:pt x="1978959" y="9175"/>
                    <a:pt x="2944906" y="210"/>
                  </a:cubicBezTo>
                  <a:cubicBezTo>
                    <a:pt x="3910853" y="-8755"/>
                    <a:pt x="4762500" y="271392"/>
                    <a:pt x="5795682" y="376727"/>
                  </a:cubicBezTo>
                  <a:cubicBezTo>
                    <a:pt x="6828864" y="482062"/>
                    <a:pt x="7986432" y="557141"/>
                    <a:pt x="9144000" y="632221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-13447" y="4116434"/>
              <a:ext cx="9157447" cy="420177"/>
            </a:xfrm>
            <a:custGeom>
              <a:avLst/>
              <a:gdLst>
                <a:gd name="connsiteX0" fmla="*/ 0 w 9157447"/>
                <a:gd name="connsiteY0" fmla="*/ 420177 h 420177"/>
                <a:gd name="connsiteX1" fmla="*/ 5647765 w 9157447"/>
                <a:gd name="connsiteY1" fmla="*/ 3318 h 420177"/>
                <a:gd name="connsiteX2" fmla="*/ 9157447 w 9157447"/>
                <a:gd name="connsiteY2" fmla="*/ 258812 h 420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57447" h="420177">
                  <a:moveTo>
                    <a:pt x="0" y="420177"/>
                  </a:moveTo>
                  <a:cubicBezTo>
                    <a:pt x="2060762" y="225194"/>
                    <a:pt x="4121524" y="30212"/>
                    <a:pt x="5647765" y="3318"/>
                  </a:cubicBezTo>
                  <a:cubicBezTo>
                    <a:pt x="7174006" y="-23576"/>
                    <a:pt x="8165726" y="117618"/>
                    <a:pt x="9157447" y="258812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320651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Approach Overview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方案预览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320554" y="1436242"/>
            <a:ext cx="2536010" cy="2012440"/>
            <a:chOff x="973672" y="1409348"/>
            <a:chExt cx="2536010" cy="2012440"/>
          </a:xfrm>
        </p:grpSpPr>
        <p:sp>
          <p:nvSpPr>
            <p:cNvPr id="9" name="矩形 8"/>
            <p:cNvSpPr/>
            <p:nvPr/>
          </p:nvSpPr>
          <p:spPr>
            <a:xfrm>
              <a:off x="973672" y="1692088"/>
              <a:ext cx="95269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 smtClean="0">
                  <a:solidFill>
                    <a:schemeClr val="accent1"/>
                  </a:solidFill>
                  <a:latin typeface="+mj-ea"/>
                  <a:ea typeface="+mj-ea"/>
                </a:rPr>
                <a:t>Step 1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973672" y="1409348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步骤一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1080024" y="2149288"/>
              <a:ext cx="22817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文本框 14"/>
            <p:cNvSpPr txBox="1"/>
            <p:nvPr/>
          </p:nvSpPr>
          <p:spPr>
            <a:xfrm>
              <a:off x="973672" y="2221459"/>
              <a:ext cx="25360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 smtClean="0">
                  <a:latin typeface="+mn-ea"/>
                </a:rPr>
                <a:t>根据轨迹构建出候选图，其中包含</a:t>
              </a:r>
              <a:r>
                <a:rPr lang="zh-CN" altLang="en-US" sz="2000" dirty="0">
                  <a:solidFill>
                    <a:schemeClr val="accent1"/>
                  </a:solidFill>
                  <a:latin typeface="+mn-ea"/>
                </a:rPr>
                <a:t>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候选点」</a:t>
              </a:r>
              <a:r>
                <a:rPr lang="zh-CN" altLang="en-US" sz="2000" dirty="0" smtClean="0">
                  <a:latin typeface="+mn-ea"/>
                </a:rPr>
                <a:t>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「候选边」</a:t>
              </a:r>
              <a:r>
                <a:rPr lang="zh-CN" altLang="en-US" sz="2000" dirty="0" smtClean="0">
                  <a:latin typeface="+mn-ea"/>
                </a:rPr>
                <a:t>。</a:t>
              </a:r>
              <a:endParaRPr lang="zh-CN" altLang="en-US" sz="2000" dirty="0">
                <a:latin typeface="+mn-ea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287437" y="1436242"/>
            <a:ext cx="2536010" cy="2012440"/>
            <a:chOff x="973672" y="1409348"/>
            <a:chExt cx="2536010" cy="2012440"/>
          </a:xfrm>
        </p:grpSpPr>
        <p:sp>
          <p:nvSpPr>
            <p:cNvPr id="18" name="矩形 17"/>
            <p:cNvSpPr/>
            <p:nvPr/>
          </p:nvSpPr>
          <p:spPr>
            <a:xfrm>
              <a:off x="973672" y="1692088"/>
              <a:ext cx="95269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 smtClean="0">
                  <a:solidFill>
                    <a:schemeClr val="accent1"/>
                  </a:solidFill>
                  <a:latin typeface="+mj-ea"/>
                  <a:ea typeface="+mj-ea"/>
                </a:rPr>
                <a:t>Step 2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973672" y="1409348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步骤二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1080024" y="2149288"/>
              <a:ext cx="22817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973672" y="2221459"/>
              <a:ext cx="25360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 smtClean="0">
                  <a:latin typeface="+mn-ea"/>
                </a:rPr>
                <a:t>根据轨迹构建出候选图，其中包含</a:t>
              </a:r>
              <a:r>
                <a:rPr lang="zh-CN" altLang="en-US" sz="2000" dirty="0">
                  <a:solidFill>
                    <a:schemeClr val="accent1"/>
                  </a:solidFill>
                  <a:latin typeface="+mn-ea"/>
                </a:rPr>
                <a:t>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候选点」</a:t>
              </a:r>
              <a:r>
                <a:rPr lang="zh-CN" altLang="en-US" sz="2000" dirty="0" smtClean="0">
                  <a:latin typeface="+mn-ea"/>
                </a:rPr>
                <a:t>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「候选边」</a:t>
              </a:r>
              <a:r>
                <a:rPr lang="zh-CN" altLang="en-US" sz="2000" dirty="0" smtClean="0">
                  <a:latin typeface="+mn-ea"/>
                </a:rPr>
                <a:t>。</a:t>
              </a:r>
              <a:endParaRPr lang="zh-CN" altLang="en-US" sz="2000" dirty="0">
                <a:latin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320554" y="3870160"/>
            <a:ext cx="2536010" cy="2012440"/>
            <a:chOff x="973672" y="1409348"/>
            <a:chExt cx="2536010" cy="2012440"/>
          </a:xfrm>
        </p:grpSpPr>
        <p:sp>
          <p:nvSpPr>
            <p:cNvPr id="30" name="矩形 29"/>
            <p:cNvSpPr/>
            <p:nvPr/>
          </p:nvSpPr>
          <p:spPr>
            <a:xfrm>
              <a:off x="973672" y="1692088"/>
              <a:ext cx="95269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 smtClean="0">
                  <a:solidFill>
                    <a:schemeClr val="accent1"/>
                  </a:solidFill>
                  <a:latin typeface="+mj-ea"/>
                  <a:ea typeface="+mj-ea"/>
                </a:rPr>
                <a:t>Step 3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973672" y="1409348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步骤三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1080024" y="2149288"/>
              <a:ext cx="22817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973672" y="2221459"/>
              <a:ext cx="25360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 smtClean="0">
                  <a:latin typeface="+mn-ea"/>
                </a:rPr>
                <a:t>根据轨迹构建出候选图，其中包含</a:t>
              </a:r>
              <a:r>
                <a:rPr lang="zh-CN" altLang="en-US" sz="2000" dirty="0">
                  <a:solidFill>
                    <a:schemeClr val="accent1"/>
                  </a:solidFill>
                  <a:latin typeface="+mn-ea"/>
                </a:rPr>
                <a:t>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候选点」</a:t>
              </a:r>
              <a:r>
                <a:rPr lang="zh-CN" altLang="en-US" sz="2000" dirty="0" smtClean="0">
                  <a:latin typeface="+mn-ea"/>
                </a:rPr>
                <a:t>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「候选边」</a:t>
              </a:r>
              <a:r>
                <a:rPr lang="zh-CN" altLang="en-US" sz="2000" dirty="0" smtClean="0">
                  <a:latin typeface="+mn-ea"/>
                </a:rPr>
                <a:t>。</a:t>
              </a:r>
              <a:endParaRPr lang="zh-CN" altLang="en-US" sz="2000" dirty="0">
                <a:latin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287437" y="3870160"/>
            <a:ext cx="2536010" cy="2012440"/>
            <a:chOff x="973672" y="1409348"/>
            <a:chExt cx="2536010" cy="2012440"/>
          </a:xfrm>
        </p:grpSpPr>
        <p:sp>
          <p:nvSpPr>
            <p:cNvPr id="26" name="矩形 25"/>
            <p:cNvSpPr/>
            <p:nvPr/>
          </p:nvSpPr>
          <p:spPr>
            <a:xfrm>
              <a:off x="973672" y="1692088"/>
              <a:ext cx="95269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 smtClean="0">
                  <a:solidFill>
                    <a:schemeClr val="accent1"/>
                  </a:solidFill>
                  <a:latin typeface="+mj-ea"/>
                  <a:ea typeface="+mj-ea"/>
                </a:rPr>
                <a:t>Step 4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973672" y="1409348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步骤四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1080024" y="2149288"/>
              <a:ext cx="22817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/>
          </p:nvSpPr>
          <p:spPr>
            <a:xfrm>
              <a:off x="973672" y="2221459"/>
              <a:ext cx="25360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 smtClean="0">
                  <a:latin typeface="+mn-ea"/>
                </a:rPr>
                <a:t>根据轨迹构建出候选图，其中包含</a:t>
              </a:r>
              <a:r>
                <a:rPr lang="zh-CN" altLang="en-US" sz="2000" dirty="0">
                  <a:solidFill>
                    <a:schemeClr val="accent1"/>
                  </a:solidFill>
                  <a:latin typeface="+mn-ea"/>
                </a:rPr>
                <a:t>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候选点」</a:t>
              </a:r>
              <a:r>
                <a:rPr lang="zh-CN" altLang="en-US" sz="2000" dirty="0" smtClean="0">
                  <a:latin typeface="+mn-ea"/>
                </a:rPr>
                <a:t>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「候选边」</a:t>
              </a:r>
              <a:r>
                <a:rPr lang="zh-CN" altLang="en-US" sz="2000" dirty="0" smtClean="0">
                  <a:latin typeface="+mn-ea"/>
                </a:rPr>
                <a:t>。</a:t>
              </a:r>
              <a:endParaRPr lang="zh-CN" altLang="en-US" sz="2000" dirty="0">
                <a:latin typeface="+mn-ea"/>
              </a:endParaRPr>
            </a:p>
          </p:txBody>
        </p:sp>
      </p:grpSp>
      <p:sp>
        <p:nvSpPr>
          <p:cNvPr id="34" name="矩形 33"/>
          <p:cNvSpPr/>
          <p:nvPr/>
        </p:nvSpPr>
        <p:spPr>
          <a:xfrm>
            <a:off x="3440924" y="6186279"/>
            <a:ext cx="2262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说明方案的总体步骤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89433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Step 1(</a:t>
            </a:r>
            <a:r>
              <a:rPr lang="zh-CN" altLang="en-US" dirty="0" smtClean="0"/>
              <a:t>步骤一名称</a:t>
            </a:r>
            <a:r>
              <a:rPr lang="en-US" altLang="zh-CN" dirty="0" smtClean="0"/>
              <a:t>)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步骤一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3210093" y="6186279"/>
            <a:ext cx="2723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用一张幻灯片说明步骤一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448460" y="1735234"/>
            <a:ext cx="1351776" cy="1250577"/>
            <a:chOff x="1038612" y="1735234"/>
            <a:chExt cx="1351776" cy="1250577"/>
          </a:xfrm>
        </p:grpSpPr>
        <p:sp>
          <p:nvSpPr>
            <p:cNvPr id="10" name="椭圆 9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1"/>
                  </a:solidFill>
                  <a:latin typeface="+mn-ea"/>
                </a:rPr>
                <a:t>步骤</a:t>
              </a: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一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896113" y="1735234"/>
            <a:ext cx="1351776" cy="1250577"/>
            <a:chOff x="1038612" y="1735234"/>
            <a:chExt cx="1351776" cy="1250577"/>
          </a:xfrm>
        </p:grpSpPr>
        <p:sp>
          <p:nvSpPr>
            <p:cNvPr id="71" name="椭圆 70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矩形 71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步骤二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343765" y="1735234"/>
            <a:ext cx="1351776" cy="1250577"/>
            <a:chOff x="1038612" y="1735234"/>
            <a:chExt cx="1351776" cy="1250577"/>
          </a:xfrm>
        </p:grpSpPr>
        <p:sp>
          <p:nvSpPr>
            <p:cNvPr id="74" name="椭圆 73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步骤三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1448460" y="4075022"/>
            <a:ext cx="1351776" cy="1250577"/>
            <a:chOff x="1038612" y="1735234"/>
            <a:chExt cx="1351776" cy="1250577"/>
          </a:xfrm>
        </p:grpSpPr>
        <p:sp>
          <p:nvSpPr>
            <p:cNvPr id="84" name="椭圆 83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步骤四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3896113" y="4075022"/>
            <a:ext cx="1351776" cy="1250577"/>
            <a:chOff x="1038612" y="1735234"/>
            <a:chExt cx="1351776" cy="1250577"/>
          </a:xfrm>
        </p:grpSpPr>
        <p:sp>
          <p:nvSpPr>
            <p:cNvPr id="82" name="椭圆 81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rgbClr val="70AD4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rgbClr val="70AD47"/>
                  </a:solidFill>
                  <a:latin typeface="+mn-ea"/>
                </a:rPr>
                <a:t>步骤五</a:t>
              </a:r>
              <a:endParaRPr lang="zh-CN" altLang="en-US" sz="2400" dirty="0">
                <a:solidFill>
                  <a:srgbClr val="70AD47"/>
                </a:solidFill>
                <a:latin typeface="+mn-ea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343765" y="4075022"/>
            <a:ext cx="1351776" cy="1250577"/>
            <a:chOff x="1038612" y="1735234"/>
            <a:chExt cx="1351776" cy="1250577"/>
          </a:xfrm>
        </p:grpSpPr>
        <p:sp>
          <p:nvSpPr>
            <p:cNvPr id="80" name="椭圆 79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步骤六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cxnSp>
        <p:nvCxnSpPr>
          <p:cNvPr id="22" name="直接箭头连接符 21"/>
          <p:cNvCxnSpPr/>
          <p:nvPr/>
        </p:nvCxnSpPr>
        <p:spPr>
          <a:xfrm>
            <a:off x="2646299" y="2864224"/>
            <a:ext cx="1275113" cy="1275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/>
          <p:cNvCxnSpPr/>
          <p:nvPr/>
        </p:nvCxnSpPr>
        <p:spPr>
          <a:xfrm flipH="1">
            <a:off x="5222589" y="2864224"/>
            <a:ext cx="1275113" cy="1275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>
            <a:stCxn id="69" idx="3"/>
          </p:cNvCxnSpPr>
          <p:nvPr/>
        </p:nvCxnSpPr>
        <p:spPr>
          <a:xfrm flipV="1">
            <a:off x="2800236" y="2360521"/>
            <a:ext cx="109587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/>
          <p:cNvCxnSpPr/>
          <p:nvPr/>
        </p:nvCxnSpPr>
        <p:spPr>
          <a:xfrm flipV="1">
            <a:off x="5249482" y="2360521"/>
            <a:ext cx="109587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/>
          <p:cNvCxnSpPr/>
          <p:nvPr/>
        </p:nvCxnSpPr>
        <p:spPr>
          <a:xfrm flipH="1">
            <a:off x="2749637" y="2610718"/>
            <a:ext cx="3644728" cy="165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83423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Step 2(</a:t>
            </a:r>
            <a:r>
              <a:rPr lang="zh-CN" altLang="en-US" dirty="0" smtClean="0"/>
              <a:t>步骤二名称</a:t>
            </a:r>
            <a:r>
              <a:rPr lang="en-US" altLang="zh-CN" dirty="0" smtClean="0"/>
              <a:t>)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步骤二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210093" y="6186279"/>
            <a:ext cx="2723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张幻灯片说明步骤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二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024857" y="1422389"/>
            <a:ext cx="1653990" cy="801795"/>
            <a:chOff x="1065090" y="1274470"/>
            <a:chExt cx="1653990" cy="801795"/>
          </a:xfrm>
        </p:grpSpPr>
        <p:sp>
          <p:nvSpPr>
            <p:cNvPr id="8" name="椭圆 7"/>
            <p:cNvSpPr>
              <a:spLocks noChangeAspect="1"/>
            </p:cNvSpPr>
            <p:nvPr/>
          </p:nvSpPr>
          <p:spPr>
            <a:xfrm>
              <a:off x="1065090" y="1470236"/>
              <a:ext cx="144000" cy="144000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367304" y="1274470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1"/>
                  </a:solidFill>
                  <a:latin typeface="+mn-ea"/>
                </a:rPr>
                <a:t>步骤</a:t>
              </a: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一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367304" y="1725400"/>
              <a:ext cx="1351776" cy="35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Step 1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1461779" y="2055811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3745006" y="1422389"/>
            <a:ext cx="1653990" cy="781341"/>
            <a:chOff x="1065090" y="1274470"/>
            <a:chExt cx="1653990" cy="781341"/>
          </a:xfrm>
        </p:grpSpPr>
        <p:sp>
          <p:nvSpPr>
            <p:cNvPr id="13" name="等腰三角形 12"/>
            <p:cNvSpPr>
              <a:spLocks noChangeAspect="1"/>
            </p:cNvSpPr>
            <p:nvPr/>
          </p:nvSpPr>
          <p:spPr>
            <a:xfrm>
              <a:off x="1065090" y="1470236"/>
              <a:ext cx="144000" cy="144000"/>
            </a:xfrm>
            <a:prstGeom prst="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1367304" y="1274470"/>
              <a:ext cx="1351776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步骤二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367304" y="1725400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Step 2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461779" y="2055811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/>
          <p:cNvGrpSpPr/>
          <p:nvPr/>
        </p:nvGrpSpPr>
        <p:grpSpPr>
          <a:xfrm>
            <a:off x="6465154" y="1422389"/>
            <a:ext cx="1653990" cy="781341"/>
            <a:chOff x="1065090" y="1274470"/>
            <a:chExt cx="1653990" cy="781341"/>
          </a:xfrm>
        </p:grpSpPr>
        <p:sp>
          <p:nvSpPr>
            <p:cNvPr id="18" name="菱形 17"/>
            <p:cNvSpPr>
              <a:spLocks noChangeAspect="1"/>
            </p:cNvSpPr>
            <p:nvPr/>
          </p:nvSpPr>
          <p:spPr>
            <a:xfrm>
              <a:off x="1065090" y="1470236"/>
              <a:ext cx="144000" cy="144000"/>
            </a:xfrm>
            <a:prstGeom prst="diamond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1367304" y="1274470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步骤三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367304" y="1725400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Step 3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61779" y="2055811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35"/>
          <p:cNvSpPr txBox="1"/>
          <p:nvPr/>
        </p:nvSpPr>
        <p:spPr>
          <a:xfrm>
            <a:off x="665630" y="2586435"/>
            <a:ext cx="7812741" cy="342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详细算法解释：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首先为整个空间建立索引，用「</a:t>
            </a:r>
            <a:r>
              <a:rPr lang="en-US" altLang="zh-CN" dirty="0" smtClean="0">
                <a:latin typeface="+mn-ea"/>
              </a:rPr>
              <a:t>R</a:t>
            </a:r>
            <a:r>
              <a:rPr lang="zh-CN" altLang="en-US" dirty="0" smtClean="0">
                <a:latin typeface="+mn-ea"/>
              </a:rPr>
              <a:t>树」进行索引。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为每一个点找到一定半径范围内的「候选边」，在候选边上找到对应的候选点。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为每个候选点计算「匹配概率」。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为每条转移候选边计算「转移概率」。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根据匹配概率和转移概率计算出最有可能匹配的候选路径。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返回匹配度最高的</a:t>
            </a:r>
            <a:r>
              <a:rPr lang="en-US" altLang="zh-CN" dirty="0" smtClean="0">
                <a:latin typeface="+mn-ea"/>
              </a:rPr>
              <a:t>k</a:t>
            </a:r>
            <a:r>
              <a:rPr lang="zh-CN" altLang="en-US" dirty="0" smtClean="0">
                <a:latin typeface="+mn-ea"/>
              </a:rPr>
              <a:t>条路径。</a:t>
            </a:r>
            <a:endParaRPr lang="en-US" altLang="zh-CN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573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Contents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641595" y="2122694"/>
            <a:ext cx="2427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Research Background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1747947" y="2539553"/>
            <a:ext cx="2483446" cy="0"/>
          </a:xfrm>
          <a:prstGeom prst="line">
            <a:avLst/>
          </a:prstGeom>
          <a:ln w="952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1641594" y="2531042"/>
            <a:ext cx="2427012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latin typeface="+mj-ea"/>
                <a:ea typeface="+mj-ea"/>
              </a:rPr>
              <a:t>研究背景</a:t>
            </a:r>
            <a:endParaRPr lang="zh-CN" altLang="en-US" sz="32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81691" y="2045937"/>
            <a:ext cx="613080" cy="63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accent1"/>
                </a:solidFill>
                <a:latin typeface="+mj-ea"/>
                <a:ea typeface="+mj-ea"/>
              </a:rPr>
              <a:t>1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447112" y="2122694"/>
            <a:ext cx="2204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Research 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Approach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5553464" y="2539553"/>
            <a:ext cx="2483446" cy="0"/>
          </a:xfrm>
          <a:prstGeom prst="line">
            <a:avLst/>
          </a:prstGeom>
          <a:ln w="952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447111" y="2531042"/>
            <a:ext cx="2204193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latin typeface="+mj-ea"/>
                <a:ea typeface="+mj-ea"/>
              </a:rPr>
              <a:t>研究</a:t>
            </a:r>
            <a:r>
              <a:rPr lang="zh-CN" altLang="en-US" sz="3200" b="1" dirty="0">
                <a:solidFill>
                  <a:schemeClr val="accent1"/>
                </a:solidFill>
                <a:latin typeface="+mj-ea"/>
                <a:ea typeface="+mj-ea"/>
              </a:rPr>
              <a:t>方案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887208" y="2045937"/>
            <a:ext cx="613080" cy="63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accent1"/>
                </a:solidFill>
                <a:latin typeface="+mj-ea"/>
                <a:ea typeface="+mj-ea"/>
              </a:rPr>
              <a:t>2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641595" y="4216577"/>
            <a:ext cx="1803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Research 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Result</a:t>
            </a:r>
          </a:p>
        </p:txBody>
      </p:sp>
      <p:cxnSp>
        <p:nvCxnSpPr>
          <p:cNvPr id="28" name="直接连接符 27"/>
          <p:cNvCxnSpPr/>
          <p:nvPr/>
        </p:nvCxnSpPr>
        <p:spPr>
          <a:xfrm>
            <a:off x="1747947" y="4633436"/>
            <a:ext cx="2483446" cy="0"/>
          </a:xfrm>
          <a:prstGeom prst="line">
            <a:avLst/>
          </a:prstGeom>
          <a:ln w="952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641594" y="4624925"/>
            <a:ext cx="2427011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latin typeface="+mj-ea"/>
                <a:ea typeface="+mj-ea"/>
              </a:rPr>
              <a:t>研究成果</a:t>
            </a:r>
            <a:endParaRPr lang="zh-CN" altLang="en-US" sz="32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081691" y="4139820"/>
            <a:ext cx="613080" cy="63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accent1"/>
                </a:solidFill>
                <a:latin typeface="+mj-ea"/>
                <a:ea typeface="+mj-ea"/>
              </a:rPr>
              <a:t>3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447112" y="4216577"/>
            <a:ext cx="21842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Research 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Summary</a:t>
            </a:r>
          </a:p>
        </p:txBody>
      </p:sp>
      <p:cxnSp>
        <p:nvCxnSpPr>
          <p:cNvPr id="24" name="直接连接符 23"/>
          <p:cNvCxnSpPr/>
          <p:nvPr/>
        </p:nvCxnSpPr>
        <p:spPr>
          <a:xfrm>
            <a:off x="5553464" y="4633436"/>
            <a:ext cx="2483446" cy="0"/>
          </a:xfrm>
          <a:prstGeom prst="line">
            <a:avLst/>
          </a:prstGeom>
          <a:ln w="952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5447112" y="4624925"/>
            <a:ext cx="2589798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latin typeface="+mj-ea"/>
                <a:ea typeface="+mj-ea"/>
              </a:rPr>
              <a:t>研究总结</a:t>
            </a:r>
            <a:endParaRPr lang="zh-CN" altLang="en-US" sz="32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887208" y="4139820"/>
            <a:ext cx="613080" cy="63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accent1"/>
                </a:solidFill>
                <a:latin typeface="+mj-ea"/>
                <a:ea typeface="+mj-ea"/>
              </a:rPr>
              <a:t>4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628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Step 3(</a:t>
            </a:r>
            <a:r>
              <a:rPr lang="zh-CN" altLang="en-US" dirty="0" smtClean="0"/>
              <a:t>步骤三名称</a:t>
            </a:r>
            <a:r>
              <a:rPr lang="en-US" altLang="zh-CN" dirty="0" smtClean="0"/>
              <a:t>)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步骤三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210094" y="6186279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张幻灯片说明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步骤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三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5281707" y="1166036"/>
            <a:ext cx="3028576" cy="1529821"/>
            <a:chOff x="5160682" y="1166036"/>
            <a:chExt cx="3028576" cy="1529821"/>
          </a:xfrm>
        </p:grpSpPr>
        <p:sp>
          <p:nvSpPr>
            <p:cNvPr id="12" name="椭圆 11"/>
            <p:cNvSpPr>
              <a:spLocks noChangeAspect="1"/>
            </p:cNvSpPr>
            <p:nvPr/>
          </p:nvSpPr>
          <p:spPr>
            <a:xfrm>
              <a:off x="5160682" y="1361802"/>
              <a:ext cx="144000" cy="144000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5462895" y="1166036"/>
              <a:ext cx="1973733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1"/>
                  </a:solidFill>
                  <a:latin typeface="+mn-ea"/>
                </a:rPr>
                <a:t>建立索引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5462896" y="161696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Create Index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5557371" y="1947377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/>
            <p:cNvSpPr/>
            <p:nvPr/>
          </p:nvSpPr>
          <p:spPr>
            <a:xfrm>
              <a:off x="5462895" y="1938727"/>
              <a:ext cx="2726363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 smtClean="0">
                  <a:latin typeface="+mn-ea"/>
                </a:rPr>
                <a:t>为原数据建立索引，便于搜索</a:t>
              </a:r>
              <a:endParaRPr lang="zh-CN" altLang="en-US" dirty="0">
                <a:latin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281707" y="2860292"/>
            <a:ext cx="3028576" cy="1529821"/>
            <a:chOff x="5160682" y="1166036"/>
            <a:chExt cx="3028576" cy="1529821"/>
          </a:xfrm>
        </p:grpSpPr>
        <p:sp>
          <p:nvSpPr>
            <p:cNvPr id="21" name="等腰三角形 20"/>
            <p:cNvSpPr>
              <a:spLocks noChangeAspect="1"/>
            </p:cNvSpPr>
            <p:nvPr/>
          </p:nvSpPr>
          <p:spPr>
            <a:xfrm>
              <a:off x="5160682" y="1361802"/>
              <a:ext cx="144000" cy="144000"/>
            </a:xfrm>
            <a:prstGeom prst="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5462895" y="1166036"/>
              <a:ext cx="1973733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计算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462896" y="161696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Calculate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5557371" y="1947377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/>
            <p:cNvSpPr/>
            <p:nvPr/>
          </p:nvSpPr>
          <p:spPr>
            <a:xfrm>
              <a:off x="5462895" y="1938727"/>
              <a:ext cx="2726363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 smtClean="0">
                  <a:latin typeface="+mn-ea"/>
                </a:rPr>
                <a:t>在构建好的索引之上进行计算</a:t>
              </a:r>
              <a:endParaRPr lang="zh-CN" altLang="en-US" dirty="0">
                <a:latin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281707" y="4554548"/>
            <a:ext cx="3028576" cy="1529821"/>
            <a:chOff x="5160682" y="1166036"/>
            <a:chExt cx="3028576" cy="1529821"/>
          </a:xfrm>
        </p:grpSpPr>
        <p:sp>
          <p:nvSpPr>
            <p:cNvPr id="29" name="菱形 28"/>
            <p:cNvSpPr>
              <a:spLocks noChangeAspect="1"/>
            </p:cNvSpPr>
            <p:nvPr/>
          </p:nvSpPr>
          <p:spPr>
            <a:xfrm>
              <a:off x="5160682" y="1361802"/>
              <a:ext cx="144000" cy="144000"/>
            </a:xfrm>
            <a:prstGeom prst="diamond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5462895" y="1166036"/>
              <a:ext cx="1973733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优化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5462896" y="161696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Optimize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5557371" y="1947377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/>
            <p:cNvSpPr/>
            <p:nvPr/>
          </p:nvSpPr>
          <p:spPr>
            <a:xfrm>
              <a:off x="5462895" y="1938727"/>
              <a:ext cx="2726363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 smtClean="0">
                  <a:latin typeface="+mn-ea"/>
                </a:rPr>
                <a:t>对原有算法进行优化，使用近似计算</a:t>
              </a:r>
              <a:endParaRPr lang="zh-CN" altLang="en-US" dirty="0">
                <a:latin typeface="+mn-ea"/>
              </a:endParaRPr>
            </a:p>
          </p:txBody>
        </p: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9200" y="1270800"/>
            <a:ext cx="3993226" cy="1286367"/>
          </a:xfrm>
          <a:prstGeom prst="rect">
            <a:avLst/>
          </a:prstGeom>
        </p:spPr>
      </p:pic>
      <p:pic>
        <p:nvPicPr>
          <p:cNvPr id="36" name="图片 35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87505" y="2973600"/>
            <a:ext cx="3993226" cy="1292400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87505" y="4665600"/>
            <a:ext cx="3993226" cy="129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8105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Approach </a:t>
            </a:r>
            <a:r>
              <a:rPr lang="en-US" altLang="zh-CN" dirty="0" smtClean="0"/>
              <a:t>Summary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方案总结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3094678" y="6186279"/>
            <a:ext cx="2954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说明提出的方案简单又高效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609029" y="2416541"/>
            <a:ext cx="2043953" cy="204395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005717" y="3521776"/>
            <a:ext cx="12505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简单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608605" y="2977342"/>
            <a:ext cx="204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+mj-ea"/>
                <a:ea typeface="+mj-ea"/>
              </a:rPr>
              <a:t>Simple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5491443" y="2416541"/>
            <a:ext cx="2043953" cy="204395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5888131" y="3521776"/>
            <a:ext cx="12505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有效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5491443" y="2977342"/>
            <a:ext cx="20439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+mj-ea"/>
                <a:ea typeface="+mj-ea"/>
              </a:rPr>
              <a:t>Effective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4268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5537846" y="2213540"/>
            <a:ext cx="2835670" cy="1210368"/>
            <a:chOff x="817928" y="2521258"/>
            <a:chExt cx="2835670" cy="1210368"/>
          </a:xfrm>
        </p:grpSpPr>
        <p:sp>
          <p:nvSpPr>
            <p:cNvPr id="4" name="矩形 3"/>
            <p:cNvSpPr/>
            <p:nvPr/>
          </p:nvSpPr>
          <p:spPr>
            <a:xfrm>
              <a:off x="817928" y="2521258"/>
              <a:ext cx="2835669" cy="768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研究成果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7929" y="3283481"/>
              <a:ext cx="283566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Research Result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907676" y="3731626"/>
              <a:ext cx="2146763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-13448" y="3702702"/>
            <a:ext cx="9157448" cy="874250"/>
            <a:chOff x="-13448" y="3662361"/>
            <a:chExt cx="9157448" cy="874250"/>
          </a:xfrm>
        </p:grpSpPr>
        <p:sp>
          <p:nvSpPr>
            <p:cNvPr id="14" name="任意多边形 13"/>
            <p:cNvSpPr/>
            <p:nvPr/>
          </p:nvSpPr>
          <p:spPr>
            <a:xfrm>
              <a:off x="-13447" y="3662361"/>
              <a:ext cx="9157447" cy="744225"/>
            </a:xfrm>
            <a:custGeom>
              <a:avLst/>
              <a:gdLst>
                <a:gd name="connsiteX0" fmla="*/ 0 w 9130553"/>
                <a:gd name="connsiteY0" fmla="*/ 336367 h 771245"/>
                <a:gd name="connsiteX1" fmla="*/ 1600200 w 9130553"/>
                <a:gd name="connsiteY1" fmla="*/ 191 h 771245"/>
                <a:gd name="connsiteX2" fmla="*/ 4020671 w 9130553"/>
                <a:gd name="connsiteY2" fmla="*/ 376709 h 771245"/>
                <a:gd name="connsiteX3" fmla="*/ 5472953 w 9130553"/>
                <a:gd name="connsiteY3" fmla="*/ 672544 h 771245"/>
                <a:gd name="connsiteX4" fmla="*/ 6494929 w 9130553"/>
                <a:gd name="connsiteY4" fmla="*/ 766673 h 771245"/>
                <a:gd name="connsiteX5" fmla="*/ 9130553 w 9130553"/>
                <a:gd name="connsiteY5" fmla="*/ 551520 h 771245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07014"/>
                <a:gd name="connsiteX1" fmla="*/ 1600200 w 9130553"/>
                <a:gd name="connsiteY1" fmla="*/ 191 h 807014"/>
                <a:gd name="connsiteX2" fmla="*/ 4020671 w 9130553"/>
                <a:gd name="connsiteY2" fmla="*/ 376709 h 807014"/>
                <a:gd name="connsiteX3" fmla="*/ 6494929 w 9130553"/>
                <a:gd name="connsiteY3" fmla="*/ 807014 h 807014"/>
                <a:gd name="connsiteX4" fmla="*/ 9130553 w 9130553"/>
                <a:gd name="connsiteY4" fmla="*/ 551520 h 807014"/>
                <a:gd name="connsiteX0" fmla="*/ 0 w 9130553"/>
                <a:gd name="connsiteY0" fmla="*/ 336367 h 739779"/>
                <a:gd name="connsiteX1" fmla="*/ 1600200 w 9130553"/>
                <a:gd name="connsiteY1" fmla="*/ 191 h 739779"/>
                <a:gd name="connsiteX2" fmla="*/ 4020671 w 9130553"/>
                <a:gd name="connsiteY2" fmla="*/ 376709 h 739779"/>
                <a:gd name="connsiteX3" fmla="*/ 6252882 w 9130553"/>
                <a:gd name="connsiteY3" fmla="*/ 739779 h 739779"/>
                <a:gd name="connsiteX4" fmla="*/ 9130553 w 9130553"/>
                <a:gd name="connsiteY4" fmla="*/ 551520 h 739779"/>
                <a:gd name="connsiteX0" fmla="*/ 0 w 9130553"/>
                <a:gd name="connsiteY0" fmla="*/ 336367 h 744225"/>
                <a:gd name="connsiteX1" fmla="*/ 1600200 w 9130553"/>
                <a:gd name="connsiteY1" fmla="*/ 191 h 744225"/>
                <a:gd name="connsiteX2" fmla="*/ 4020671 w 9130553"/>
                <a:gd name="connsiteY2" fmla="*/ 376709 h 744225"/>
                <a:gd name="connsiteX3" fmla="*/ 6252882 w 9130553"/>
                <a:gd name="connsiteY3" fmla="*/ 739779 h 744225"/>
                <a:gd name="connsiteX4" fmla="*/ 9130553 w 9130553"/>
                <a:gd name="connsiteY4" fmla="*/ 551520 h 74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0553" h="744225">
                  <a:moveTo>
                    <a:pt x="0" y="336367"/>
                  </a:moveTo>
                  <a:cubicBezTo>
                    <a:pt x="465044" y="164917"/>
                    <a:pt x="930088" y="-6533"/>
                    <a:pt x="1600200" y="191"/>
                  </a:cubicBezTo>
                  <a:cubicBezTo>
                    <a:pt x="2270312" y="6915"/>
                    <a:pt x="3245224" y="253444"/>
                    <a:pt x="4020671" y="376709"/>
                  </a:cubicBezTo>
                  <a:cubicBezTo>
                    <a:pt x="4796118" y="499974"/>
                    <a:pt x="5212977" y="710644"/>
                    <a:pt x="6252882" y="739779"/>
                  </a:cubicBezTo>
                  <a:cubicBezTo>
                    <a:pt x="7292787" y="768914"/>
                    <a:pt x="8117541" y="649011"/>
                    <a:pt x="9130553" y="551520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-13448" y="3810260"/>
              <a:ext cx="9157447" cy="632221"/>
            </a:xfrm>
            <a:custGeom>
              <a:avLst/>
              <a:gdLst>
                <a:gd name="connsiteX0" fmla="*/ 0 w 9144000"/>
                <a:gd name="connsiteY0" fmla="*/ 430515 h 632221"/>
                <a:gd name="connsiteX1" fmla="*/ 2944906 w 9144000"/>
                <a:gd name="connsiteY1" fmla="*/ 210 h 632221"/>
                <a:gd name="connsiteX2" fmla="*/ 5795682 w 9144000"/>
                <a:gd name="connsiteY2" fmla="*/ 376727 h 632221"/>
                <a:gd name="connsiteX3" fmla="*/ 9144000 w 9144000"/>
                <a:gd name="connsiteY3" fmla="*/ 632221 h 6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0" h="632221">
                  <a:moveTo>
                    <a:pt x="0" y="430515"/>
                  </a:moveTo>
                  <a:cubicBezTo>
                    <a:pt x="989479" y="219845"/>
                    <a:pt x="1978959" y="9175"/>
                    <a:pt x="2944906" y="210"/>
                  </a:cubicBezTo>
                  <a:cubicBezTo>
                    <a:pt x="3910853" y="-8755"/>
                    <a:pt x="4762500" y="271392"/>
                    <a:pt x="5795682" y="376727"/>
                  </a:cubicBezTo>
                  <a:cubicBezTo>
                    <a:pt x="6828864" y="482062"/>
                    <a:pt x="7986432" y="557141"/>
                    <a:pt x="9144000" y="632221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-13447" y="4116434"/>
              <a:ext cx="9157447" cy="420177"/>
            </a:xfrm>
            <a:custGeom>
              <a:avLst/>
              <a:gdLst>
                <a:gd name="connsiteX0" fmla="*/ 0 w 9157447"/>
                <a:gd name="connsiteY0" fmla="*/ 420177 h 420177"/>
                <a:gd name="connsiteX1" fmla="*/ 5647765 w 9157447"/>
                <a:gd name="connsiteY1" fmla="*/ 3318 h 420177"/>
                <a:gd name="connsiteX2" fmla="*/ 9157447 w 9157447"/>
                <a:gd name="connsiteY2" fmla="*/ 258812 h 420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57447" h="420177">
                  <a:moveTo>
                    <a:pt x="0" y="420177"/>
                  </a:moveTo>
                  <a:cubicBezTo>
                    <a:pt x="2060762" y="225194"/>
                    <a:pt x="4121524" y="30212"/>
                    <a:pt x="5647765" y="3318"/>
                  </a:cubicBezTo>
                  <a:cubicBezTo>
                    <a:pt x="7174006" y="-23576"/>
                    <a:pt x="8165726" y="117618"/>
                    <a:pt x="9157447" y="258812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3805522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Experiment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69868" y="1328400"/>
            <a:ext cx="7804265" cy="4597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210093" y="6186279"/>
            <a:ext cx="2723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用一张图片引出实验部分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856837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Experiment Approach 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实验方案对比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724430256"/>
              </p:ext>
            </p:extLst>
          </p:nvPr>
        </p:nvGraphicFramePr>
        <p:xfrm>
          <a:off x="732971" y="1550004"/>
          <a:ext cx="7678059" cy="4140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59353"/>
                <a:gridCol w="2559353"/>
                <a:gridCol w="2559353"/>
              </a:tblGrid>
              <a:tr h="828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方案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优点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缺点</a:t>
                      </a:r>
                      <a:endParaRPr lang="zh-CN" altLang="en-US" sz="2400" b="0" dirty="0">
                        <a:solidFill>
                          <a:schemeClr val="accent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</a:tr>
              <a:tr h="828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方案</a:t>
                      </a:r>
                      <a:r>
                        <a:rPr lang="en-US" altLang="zh-CN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A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优点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rgbClr val="C00000"/>
                          </a:solidFill>
                          <a:latin typeface="+mn-ea"/>
                          <a:ea typeface="+mn-ea"/>
                        </a:rPr>
                        <a:t>缺点</a:t>
                      </a:r>
                      <a:r>
                        <a:rPr lang="en-US" altLang="zh-CN" sz="2000" dirty="0" smtClean="0">
                          <a:solidFill>
                            <a:srgbClr val="C00000"/>
                          </a:solidFill>
                          <a:latin typeface="+mn-ea"/>
                          <a:ea typeface="+mn-ea"/>
                        </a:rPr>
                        <a:t>A</a:t>
                      </a:r>
                      <a:endParaRPr lang="zh-CN" altLang="en-US" sz="2000" dirty="0">
                        <a:solidFill>
                          <a:srgbClr val="C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</a:tr>
              <a:tr h="828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方案</a:t>
                      </a:r>
                      <a:r>
                        <a:rPr lang="en-US" altLang="zh-CN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B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优点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B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缺点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B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/>
                </a:tc>
              </a:tr>
              <a:tr h="828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方案</a:t>
                      </a:r>
                      <a:r>
                        <a:rPr lang="en-US" altLang="zh-CN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C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rgbClr val="C00000"/>
                          </a:solidFill>
                          <a:latin typeface="+mn-ea"/>
                          <a:ea typeface="+mn-ea"/>
                        </a:rPr>
                        <a:t>优点</a:t>
                      </a:r>
                      <a:r>
                        <a:rPr lang="en-US" altLang="zh-CN" sz="2000" dirty="0" smtClean="0">
                          <a:solidFill>
                            <a:srgbClr val="C00000"/>
                          </a:solidFill>
                          <a:latin typeface="+mn-ea"/>
                          <a:ea typeface="+mn-ea"/>
                        </a:rPr>
                        <a:t>C</a:t>
                      </a:r>
                      <a:endParaRPr lang="zh-CN" altLang="en-US" sz="2000" dirty="0">
                        <a:solidFill>
                          <a:srgbClr val="C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缺点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C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</a:tr>
              <a:tr h="828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方案</a:t>
                      </a:r>
                      <a:r>
                        <a:rPr lang="en-US" altLang="zh-CN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D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优点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D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缺点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D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2863844" y="6186279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用表格来对比实验中使用的方案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15942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Approach </a:t>
            </a:r>
            <a:r>
              <a:rPr lang="en-US" altLang="zh-CN" dirty="0" smtClean="0"/>
              <a:t>Summary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方案总结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2979262" y="6186279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用图表来表示本文方案的提高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9" name="组合 18"/>
          <p:cNvGrpSpPr>
            <a:grpSpLocks noChangeAspect="1"/>
          </p:cNvGrpSpPr>
          <p:nvPr/>
        </p:nvGrpSpPr>
        <p:grpSpPr>
          <a:xfrm>
            <a:off x="1096610" y="1979495"/>
            <a:ext cx="1547999" cy="1548000"/>
            <a:chOff x="1123567" y="2124636"/>
            <a:chExt cx="1855695" cy="1855696"/>
          </a:xfrm>
        </p:grpSpPr>
        <p:sp>
          <p:nvSpPr>
            <p:cNvPr id="4" name="椭圆 3"/>
            <p:cNvSpPr/>
            <p:nvPr/>
          </p:nvSpPr>
          <p:spPr>
            <a:xfrm>
              <a:off x="1123567" y="2124636"/>
              <a:ext cx="1855695" cy="185569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1188646" y="3379603"/>
              <a:ext cx="1636230" cy="600729"/>
            </a:xfrm>
            <a:custGeom>
              <a:avLst/>
              <a:gdLst>
                <a:gd name="connsiteX0" fmla="*/ 1090529 w 1636230"/>
                <a:gd name="connsiteY0" fmla="*/ 1176 h 600729"/>
                <a:gd name="connsiteX1" fmla="*/ 1621971 w 1636230"/>
                <a:gd name="connsiteY1" fmla="*/ 180140 h 600729"/>
                <a:gd name="connsiteX2" fmla="*/ 1636230 w 1636230"/>
                <a:gd name="connsiteY2" fmla="*/ 184941 h 600729"/>
                <a:gd name="connsiteX3" fmla="*/ 1632154 w 1636230"/>
                <a:gd name="connsiteY3" fmla="*/ 191650 h 600729"/>
                <a:gd name="connsiteX4" fmla="*/ 862768 w 1636230"/>
                <a:gd name="connsiteY4" fmla="*/ 600729 h 600729"/>
                <a:gd name="connsiteX5" fmla="*/ 7835 w 1636230"/>
                <a:gd name="connsiteY5" fmla="*/ 34041 h 600729"/>
                <a:gd name="connsiteX6" fmla="*/ 0 w 1636230"/>
                <a:gd name="connsiteY6" fmla="*/ 12635 h 600729"/>
                <a:gd name="connsiteX7" fmla="*/ 27645 w 1636230"/>
                <a:gd name="connsiteY7" fmla="*/ 18220 h 600729"/>
                <a:gd name="connsiteX8" fmla="*/ 862768 w 1636230"/>
                <a:gd name="connsiteY8" fmla="*/ 111963 h 600729"/>
                <a:gd name="connsiteX9" fmla="*/ 1090529 w 1636230"/>
                <a:gd name="connsiteY9" fmla="*/ 1176 h 600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36230" h="600729">
                  <a:moveTo>
                    <a:pt x="1090529" y="1176"/>
                  </a:moveTo>
                  <a:cubicBezTo>
                    <a:pt x="1267676" y="-13407"/>
                    <a:pt x="1444824" y="111206"/>
                    <a:pt x="1621971" y="180140"/>
                  </a:cubicBezTo>
                  <a:lnTo>
                    <a:pt x="1636230" y="184941"/>
                  </a:lnTo>
                  <a:lnTo>
                    <a:pt x="1632154" y="191650"/>
                  </a:lnTo>
                  <a:cubicBezTo>
                    <a:pt x="1465413" y="438459"/>
                    <a:pt x="1183041" y="600729"/>
                    <a:pt x="862768" y="600729"/>
                  </a:cubicBezTo>
                  <a:cubicBezTo>
                    <a:pt x="478441" y="600729"/>
                    <a:pt x="148690" y="367060"/>
                    <a:pt x="7835" y="34041"/>
                  </a:cubicBezTo>
                  <a:lnTo>
                    <a:pt x="0" y="12635"/>
                  </a:lnTo>
                  <a:lnTo>
                    <a:pt x="27645" y="18220"/>
                  </a:lnTo>
                  <a:cubicBezTo>
                    <a:pt x="306019" y="95298"/>
                    <a:pt x="584394" y="378610"/>
                    <a:pt x="862768" y="111963"/>
                  </a:cubicBezTo>
                  <a:cubicBezTo>
                    <a:pt x="938688" y="39241"/>
                    <a:pt x="1014609" y="7425"/>
                    <a:pt x="1090529" y="1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1073576" y="3701118"/>
            <a:ext cx="1519568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 smtClean="0">
                <a:latin typeface="+mn-ea"/>
              </a:rPr>
              <a:t>算法运行时间为原有算法的</a:t>
            </a:r>
            <a:endParaRPr lang="zh-CN" altLang="en-US" sz="1600" dirty="0">
              <a:latin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96254" y="4414719"/>
            <a:ext cx="1748710" cy="903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dirty="0" smtClean="0">
                <a:solidFill>
                  <a:schemeClr val="accent1"/>
                </a:solidFill>
                <a:latin typeface="+mj-ea"/>
                <a:ea typeface="+mj-ea"/>
              </a:rPr>
              <a:t>23</a:t>
            </a:r>
            <a:r>
              <a:rPr lang="en-US" altLang="zh-CN" sz="2400" dirty="0" smtClean="0">
                <a:solidFill>
                  <a:schemeClr val="accent1"/>
                </a:solidFill>
                <a:latin typeface="+mj-ea"/>
                <a:ea typeface="+mj-ea"/>
              </a:rPr>
              <a:t>%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18" name="组合 17"/>
          <p:cNvGrpSpPr>
            <a:grpSpLocks noChangeAspect="1"/>
          </p:cNvGrpSpPr>
          <p:nvPr/>
        </p:nvGrpSpPr>
        <p:grpSpPr>
          <a:xfrm>
            <a:off x="3747822" y="1979495"/>
            <a:ext cx="1547999" cy="1548000"/>
            <a:chOff x="3644157" y="2124636"/>
            <a:chExt cx="1855695" cy="1855696"/>
          </a:xfrm>
        </p:grpSpPr>
        <p:sp>
          <p:nvSpPr>
            <p:cNvPr id="7" name="椭圆 6"/>
            <p:cNvSpPr/>
            <p:nvPr/>
          </p:nvSpPr>
          <p:spPr>
            <a:xfrm>
              <a:off x="3644157" y="2124636"/>
              <a:ext cx="1855695" cy="185569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3644674" y="3060231"/>
              <a:ext cx="1826212" cy="920101"/>
            </a:xfrm>
            <a:custGeom>
              <a:avLst/>
              <a:gdLst>
                <a:gd name="connsiteX0" fmla="*/ 1155091 w 1826212"/>
                <a:gd name="connsiteY0" fmla="*/ 1176 h 920101"/>
                <a:gd name="connsiteX1" fmla="*/ 1762454 w 1826212"/>
                <a:gd name="connsiteY1" fmla="*/ 205706 h 920101"/>
                <a:gd name="connsiteX2" fmla="*/ 1826212 w 1826212"/>
                <a:gd name="connsiteY2" fmla="*/ 218589 h 920101"/>
                <a:gd name="connsiteX3" fmla="*/ 1813464 w 1826212"/>
                <a:gd name="connsiteY3" fmla="*/ 268167 h 920101"/>
                <a:gd name="connsiteX4" fmla="*/ 927330 w 1826212"/>
                <a:gd name="connsiteY4" fmla="*/ 920101 h 920101"/>
                <a:gd name="connsiteX5" fmla="*/ 4273 w 1826212"/>
                <a:gd name="connsiteY5" fmla="*/ 87120 h 920101"/>
                <a:gd name="connsiteX6" fmla="*/ 0 w 1826212"/>
                <a:gd name="connsiteY6" fmla="*/ 2515 h 920101"/>
                <a:gd name="connsiteX7" fmla="*/ 16286 w 1826212"/>
                <a:gd name="connsiteY7" fmla="*/ 2880 h 920101"/>
                <a:gd name="connsiteX8" fmla="*/ 927330 w 1826212"/>
                <a:gd name="connsiteY8" fmla="*/ 111963 h 920101"/>
                <a:gd name="connsiteX9" fmla="*/ 1155091 w 1826212"/>
                <a:gd name="connsiteY9" fmla="*/ 1176 h 920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212" h="920101">
                  <a:moveTo>
                    <a:pt x="1155091" y="1176"/>
                  </a:moveTo>
                  <a:cubicBezTo>
                    <a:pt x="1357545" y="-15490"/>
                    <a:pt x="1560000" y="149650"/>
                    <a:pt x="1762454" y="205706"/>
                  </a:cubicBezTo>
                  <a:lnTo>
                    <a:pt x="1826212" y="218589"/>
                  </a:lnTo>
                  <a:lnTo>
                    <a:pt x="1813464" y="268167"/>
                  </a:lnTo>
                  <a:cubicBezTo>
                    <a:pt x="1695988" y="645864"/>
                    <a:pt x="1343685" y="920101"/>
                    <a:pt x="927330" y="920101"/>
                  </a:cubicBezTo>
                  <a:cubicBezTo>
                    <a:pt x="446921" y="920101"/>
                    <a:pt x="51788" y="554993"/>
                    <a:pt x="4273" y="87120"/>
                  </a:cubicBezTo>
                  <a:lnTo>
                    <a:pt x="0" y="2515"/>
                  </a:lnTo>
                  <a:lnTo>
                    <a:pt x="16286" y="2880"/>
                  </a:lnTo>
                  <a:cubicBezTo>
                    <a:pt x="319968" y="39241"/>
                    <a:pt x="623649" y="402851"/>
                    <a:pt x="927330" y="111963"/>
                  </a:cubicBezTo>
                  <a:cubicBezTo>
                    <a:pt x="1003250" y="39241"/>
                    <a:pt x="1079171" y="7425"/>
                    <a:pt x="1155091" y="1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3799621" y="3699811"/>
            <a:ext cx="1444400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计算结果精度比</a:t>
            </a:r>
            <a:r>
              <a:rPr lang="zh-CN" altLang="en-US" sz="1600" dirty="0" smtClean="0">
                <a:latin typeface="+mn-ea"/>
              </a:rPr>
              <a:t>原算法</a:t>
            </a:r>
            <a:r>
              <a:rPr lang="zh-CN" altLang="en-US" sz="1600" dirty="0">
                <a:latin typeface="+mn-ea"/>
              </a:rPr>
              <a:t>提高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3647466" y="4414719"/>
            <a:ext cx="174871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dirty="0" smtClean="0">
                <a:solidFill>
                  <a:schemeClr val="accent1"/>
                </a:solidFill>
                <a:latin typeface="+mj-ea"/>
                <a:ea typeface="+mj-ea"/>
              </a:rPr>
              <a:t>47</a:t>
            </a:r>
            <a:r>
              <a:rPr lang="en-US" altLang="zh-CN" sz="2400" dirty="0" smtClean="0">
                <a:solidFill>
                  <a:schemeClr val="accent1"/>
                </a:solidFill>
                <a:latin typeface="+mj-ea"/>
                <a:ea typeface="+mj-ea"/>
              </a:rPr>
              <a:t>%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6" name="组合 5"/>
          <p:cNvGrpSpPr>
            <a:grpSpLocks noChangeAspect="1"/>
          </p:cNvGrpSpPr>
          <p:nvPr/>
        </p:nvGrpSpPr>
        <p:grpSpPr>
          <a:xfrm>
            <a:off x="6399034" y="1979495"/>
            <a:ext cx="1548001" cy="1548000"/>
            <a:chOff x="7171128" y="2124636"/>
            <a:chExt cx="1855696" cy="1855695"/>
          </a:xfrm>
        </p:grpSpPr>
        <p:sp>
          <p:nvSpPr>
            <p:cNvPr id="12" name="椭圆 11"/>
            <p:cNvSpPr/>
            <p:nvPr/>
          </p:nvSpPr>
          <p:spPr>
            <a:xfrm>
              <a:off x="7171128" y="2124636"/>
              <a:ext cx="1855695" cy="185569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7171128" y="2593832"/>
              <a:ext cx="1855696" cy="1386499"/>
            </a:xfrm>
            <a:custGeom>
              <a:avLst/>
              <a:gdLst>
                <a:gd name="connsiteX0" fmla="*/ 1155608 w 1855696"/>
                <a:gd name="connsiteY0" fmla="*/ 1176 h 1386499"/>
                <a:gd name="connsiteX1" fmla="*/ 1762971 w 1855696"/>
                <a:gd name="connsiteY1" fmla="*/ 205706 h 1386499"/>
                <a:gd name="connsiteX2" fmla="*/ 1823007 w 1855696"/>
                <a:gd name="connsiteY2" fmla="*/ 217837 h 1386499"/>
                <a:gd name="connsiteX3" fmla="*/ 1836845 w 1855696"/>
                <a:gd name="connsiteY3" fmla="*/ 271658 h 1386499"/>
                <a:gd name="connsiteX4" fmla="*/ 1855696 w 1855696"/>
                <a:gd name="connsiteY4" fmla="*/ 458651 h 1386499"/>
                <a:gd name="connsiteX5" fmla="*/ 927848 w 1855696"/>
                <a:gd name="connsiteY5" fmla="*/ 1386499 h 1386499"/>
                <a:gd name="connsiteX6" fmla="*/ 0 w 1855696"/>
                <a:gd name="connsiteY6" fmla="*/ 458651 h 1386499"/>
                <a:gd name="connsiteX7" fmla="*/ 72915 w 1855696"/>
                <a:gd name="connsiteY7" fmla="*/ 97491 h 1386499"/>
                <a:gd name="connsiteX8" fmla="*/ 108537 w 1855696"/>
                <a:gd name="connsiteY8" fmla="*/ 23545 h 1386499"/>
                <a:gd name="connsiteX9" fmla="*/ 168644 w 1855696"/>
                <a:gd name="connsiteY9" fmla="*/ 43786 h 1386499"/>
                <a:gd name="connsiteX10" fmla="*/ 927847 w 1855696"/>
                <a:gd name="connsiteY10" fmla="*/ 111963 h 1386499"/>
                <a:gd name="connsiteX11" fmla="*/ 1155608 w 1855696"/>
                <a:gd name="connsiteY11" fmla="*/ 1176 h 138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5696" h="1386499">
                  <a:moveTo>
                    <a:pt x="1155608" y="1176"/>
                  </a:moveTo>
                  <a:cubicBezTo>
                    <a:pt x="1358062" y="-15490"/>
                    <a:pt x="1560516" y="149650"/>
                    <a:pt x="1762971" y="205706"/>
                  </a:cubicBezTo>
                  <a:lnTo>
                    <a:pt x="1823007" y="217837"/>
                  </a:lnTo>
                  <a:lnTo>
                    <a:pt x="1836845" y="271658"/>
                  </a:lnTo>
                  <a:cubicBezTo>
                    <a:pt x="1849205" y="332058"/>
                    <a:pt x="1855696" y="394597"/>
                    <a:pt x="1855696" y="458651"/>
                  </a:cubicBezTo>
                  <a:cubicBezTo>
                    <a:pt x="1855696" y="971087"/>
                    <a:pt x="1440284" y="1386499"/>
                    <a:pt x="927848" y="1386499"/>
                  </a:cubicBezTo>
                  <a:cubicBezTo>
                    <a:pt x="415412" y="1386499"/>
                    <a:pt x="0" y="971087"/>
                    <a:pt x="0" y="458651"/>
                  </a:cubicBezTo>
                  <a:cubicBezTo>
                    <a:pt x="0" y="330542"/>
                    <a:pt x="25964" y="208497"/>
                    <a:pt x="72915" y="97491"/>
                  </a:cubicBezTo>
                  <a:lnTo>
                    <a:pt x="108537" y="23545"/>
                  </a:lnTo>
                  <a:lnTo>
                    <a:pt x="168644" y="43786"/>
                  </a:lnTo>
                  <a:cubicBezTo>
                    <a:pt x="421712" y="142264"/>
                    <a:pt x="674780" y="354369"/>
                    <a:pt x="927847" y="111963"/>
                  </a:cubicBezTo>
                  <a:cubicBezTo>
                    <a:pt x="1003767" y="39241"/>
                    <a:pt x="1079688" y="7425"/>
                    <a:pt x="1155608" y="1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6426766" y="3699811"/>
            <a:ext cx="1485224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空间储存容量为原有算法的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6298679" y="4414719"/>
            <a:ext cx="1748710" cy="903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dirty="0" smtClean="0">
                <a:solidFill>
                  <a:schemeClr val="accent1"/>
                </a:solidFill>
                <a:latin typeface="+mj-ea"/>
                <a:ea typeface="+mj-ea"/>
              </a:rPr>
              <a:t>76</a:t>
            </a:r>
            <a:r>
              <a:rPr lang="en-US" altLang="zh-CN" sz="2400" dirty="0" smtClean="0">
                <a:solidFill>
                  <a:schemeClr val="accent1"/>
                </a:solidFill>
                <a:latin typeface="+mj-ea"/>
                <a:ea typeface="+mj-ea"/>
              </a:rPr>
              <a:t>%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4199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Experiment Result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实验结果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2979260" y="6186279"/>
            <a:ext cx="31854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用图表来表示本文方案的提高</a:t>
            </a:r>
          </a:p>
        </p:txBody>
      </p:sp>
      <p:graphicFrame>
        <p:nvGraphicFramePr>
          <p:cNvPr id="14" name="图表 13"/>
          <p:cNvGraphicFramePr/>
          <p:nvPr>
            <p:extLst>
              <p:ext uri="{D42A27DB-BD31-4B8C-83A1-F6EECF244321}">
                <p14:modId xmlns:p14="http://schemas.microsoft.com/office/powerpoint/2010/main" xmlns="" val="2961776772"/>
              </p:ext>
            </p:extLst>
          </p:nvPr>
        </p:nvGraphicFramePr>
        <p:xfrm>
          <a:off x="1123200" y="1328400"/>
          <a:ext cx="6897600" cy="459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391212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5537846" y="2213540"/>
            <a:ext cx="2835670" cy="1210368"/>
            <a:chOff x="817928" y="2521258"/>
            <a:chExt cx="2835670" cy="1210368"/>
          </a:xfrm>
        </p:grpSpPr>
        <p:sp>
          <p:nvSpPr>
            <p:cNvPr id="4" name="矩形 3"/>
            <p:cNvSpPr/>
            <p:nvPr/>
          </p:nvSpPr>
          <p:spPr>
            <a:xfrm>
              <a:off x="817928" y="2521258"/>
              <a:ext cx="2835669" cy="768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研究总结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7929" y="3283481"/>
              <a:ext cx="283566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Research Summary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907676" y="3731626"/>
              <a:ext cx="2146763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-13448" y="3702702"/>
            <a:ext cx="9157448" cy="874250"/>
            <a:chOff x="-13448" y="3662361"/>
            <a:chExt cx="9157448" cy="874250"/>
          </a:xfrm>
        </p:grpSpPr>
        <p:sp>
          <p:nvSpPr>
            <p:cNvPr id="14" name="任意多边形 13"/>
            <p:cNvSpPr/>
            <p:nvPr/>
          </p:nvSpPr>
          <p:spPr>
            <a:xfrm>
              <a:off x="-13447" y="3662361"/>
              <a:ext cx="9157447" cy="744225"/>
            </a:xfrm>
            <a:custGeom>
              <a:avLst/>
              <a:gdLst>
                <a:gd name="connsiteX0" fmla="*/ 0 w 9130553"/>
                <a:gd name="connsiteY0" fmla="*/ 336367 h 771245"/>
                <a:gd name="connsiteX1" fmla="*/ 1600200 w 9130553"/>
                <a:gd name="connsiteY1" fmla="*/ 191 h 771245"/>
                <a:gd name="connsiteX2" fmla="*/ 4020671 w 9130553"/>
                <a:gd name="connsiteY2" fmla="*/ 376709 h 771245"/>
                <a:gd name="connsiteX3" fmla="*/ 5472953 w 9130553"/>
                <a:gd name="connsiteY3" fmla="*/ 672544 h 771245"/>
                <a:gd name="connsiteX4" fmla="*/ 6494929 w 9130553"/>
                <a:gd name="connsiteY4" fmla="*/ 766673 h 771245"/>
                <a:gd name="connsiteX5" fmla="*/ 9130553 w 9130553"/>
                <a:gd name="connsiteY5" fmla="*/ 551520 h 771245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07014"/>
                <a:gd name="connsiteX1" fmla="*/ 1600200 w 9130553"/>
                <a:gd name="connsiteY1" fmla="*/ 191 h 807014"/>
                <a:gd name="connsiteX2" fmla="*/ 4020671 w 9130553"/>
                <a:gd name="connsiteY2" fmla="*/ 376709 h 807014"/>
                <a:gd name="connsiteX3" fmla="*/ 6494929 w 9130553"/>
                <a:gd name="connsiteY3" fmla="*/ 807014 h 807014"/>
                <a:gd name="connsiteX4" fmla="*/ 9130553 w 9130553"/>
                <a:gd name="connsiteY4" fmla="*/ 551520 h 807014"/>
                <a:gd name="connsiteX0" fmla="*/ 0 w 9130553"/>
                <a:gd name="connsiteY0" fmla="*/ 336367 h 739779"/>
                <a:gd name="connsiteX1" fmla="*/ 1600200 w 9130553"/>
                <a:gd name="connsiteY1" fmla="*/ 191 h 739779"/>
                <a:gd name="connsiteX2" fmla="*/ 4020671 w 9130553"/>
                <a:gd name="connsiteY2" fmla="*/ 376709 h 739779"/>
                <a:gd name="connsiteX3" fmla="*/ 6252882 w 9130553"/>
                <a:gd name="connsiteY3" fmla="*/ 739779 h 739779"/>
                <a:gd name="connsiteX4" fmla="*/ 9130553 w 9130553"/>
                <a:gd name="connsiteY4" fmla="*/ 551520 h 739779"/>
                <a:gd name="connsiteX0" fmla="*/ 0 w 9130553"/>
                <a:gd name="connsiteY0" fmla="*/ 336367 h 744225"/>
                <a:gd name="connsiteX1" fmla="*/ 1600200 w 9130553"/>
                <a:gd name="connsiteY1" fmla="*/ 191 h 744225"/>
                <a:gd name="connsiteX2" fmla="*/ 4020671 w 9130553"/>
                <a:gd name="connsiteY2" fmla="*/ 376709 h 744225"/>
                <a:gd name="connsiteX3" fmla="*/ 6252882 w 9130553"/>
                <a:gd name="connsiteY3" fmla="*/ 739779 h 744225"/>
                <a:gd name="connsiteX4" fmla="*/ 9130553 w 9130553"/>
                <a:gd name="connsiteY4" fmla="*/ 551520 h 74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0553" h="744225">
                  <a:moveTo>
                    <a:pt x="0" y="336367"/>
                  </a:moveTo>
                  <a:cubicBezTo>
                    <a:pt x="465044" y="164917"/>
                    <a:pt x="930088" y="-6533"/>
                    <a:pt x="1600200" y="191"/>
                  </a:cubicBezTo>
                  <a:cubicBezTo>
                    <a:pt x="2270312" y="6915"/>
                    <a:pt x="3245224" y="253444"/>
                    <a:pt x="4020671" y="376709"/>
                  </a:cubicBezTo>
                  <a:cubicBezTo>
                    <a:pt x="4796118" y="499974"/>
                    <a:pt x="5212977" y="710644"/>
                    <a:pt x="6252882" y="739779"/>
                  </a:cubicBezTo>
                  <a:cubicBezTo>
                    <a:pt x="7292787" y="768914"/>
                    <a:pt x="8117541" y="649011"/>
                    <a:pt x="9130553" y="551520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-13448" y="3810260"/>
              <a:ext cx="9157447" cy="632221"/>
            </a:xfrm>
            <a:custGeom>
              <a:avLst/>
              <a:gdLst>
                <a:gd name="connsiteX0" fmla="*/ 0 w 9144000"/>
                <a:gd name="connsiteY0" fmla="*/ 430515 h 632221"/>
                <a:gd name="connsiteX1" fmla="*/ 2944906 w 9144000"/>
                <a:gd name="connsiteY1" fmla="*/ 210 h 632221"/>
                <a:gd name="connsiteX2" fmla="*/ 5795682 w 9144000"/>
                <a:gd name="connsiteY2" fmla="*/ 376727 h 632221"/>
                <a:gd name="connsiteX3" fmla="*/ 9144000 w 9144000"/>
                <a:gd name="connsiteY3" fmla="*/ 632221 h 6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0" h="632221">
                  <a:moveTo>
                    <a:pt x="0" y="430515"/>
                  </a:moveTo>
                  <a:cubicBezTo>
                    <a:pt x="989479" y="219845"/>
                    <a:pt x="1978959" y="9175"/>
                    <a:pt x="2944906" y="210"/>
                  </a:cubicBezTo>
                  <a:cubicBezTo>
                    <a:pt x="3910853" y="-8755"/>
                    <a:pt x="4762500" y="271392"/>
                    <a:pt x="5795682" y="376727"/>
                  </a:cubicBezTo>
                  <a:cubicBezTo>
                    <a:pt x="6828864" y="482062"/>
                    <a:pt x="7986432" y="557141"/>
                    <a:pt x="9144000" y="632221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-13447" y="4116434"/>
              <a:ext cx="9157447" cy="420177"/>
            </a:xfrm>
            <a:custGeom>
              <a:avLst/>
              <a:gdLst>
                <a:gd name="connsiteX0" fmla="*/ 0 w 9157447"/>
                <a:gd name="connsiteY0" fmla="*/ 420177 h 420177"/>
                <a:gd name="connsiteX1" fmla="*/ 5647765 w 9157447"/>
                <a:gd name="connsiteY1" fmla="*/ 3318 h 420177"/>
                <a:gd name="connsiteX2" fmla="*/ 9157447 w 9157447"/>
                <a:gd name="connsiteY2" fmla="*/ 258812 h 420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57447" h="420177">
                  <a:moveTo>
                    <a:pt x="0" y="420177"/>
                  </a:moveTo>
                  <a:cubicBezTo>
                    <a:pt x="2060762" y="225194"/>
                    <a:pt x="4121524" y="30212"/>
                    <a:pt x="5647765" y="3318"/>
                  </a:cubicBezTo>
                  <a:cubicBezTo>
                    <a:pt x="7174006" y="-23576"/>
                    <a:pt x="8165726" y="117618"/>
                    <a:pt x="9157447" y="258812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143669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Contribution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贡献</a:t>
            </a:r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1065090" y="1274470"/>
            <a:ext cx="1653990" cy="781341"/>
            <a:chOff x="1411940" y="1942316"/>
            <a:chExt cx="1653990" cy="781341"/>
          </a:xfrm>
        </p:grpSpPr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1411940" y="2138082"/>
              <a:ext cx="144000" cy="144000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714154" y="1942316"/>
              <a:ext cx="1351776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贡献一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714154" y="239324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Contribution 1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808629" y="2723657"/>
              <a:ext cx="1243854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/>
          <p:cNvGrpSpPr/>
          <p:nvPr/>
        </p:nvGrpSpPr>
        <p:grpSpPr>
          <a:xfrm>
            <a:off x="3745005" y="1274470"/>
            <a:ext cx="1653990" cy="781341"/>
            <a:chOff x="1411940" y="1942316"/>
            <a:chExt cx="1653990" cy="781341"/>
          </a:xfrm>
        </p:grpSpPr>
        <p:sp>
          <p:nvSpPr>
            <p:cNvPr id="11" name="等腰三角形 10"/>
            <p:cNvSpPr>
              <a:spLocks noChangeAspect="1"/>
            </p:cNvSpPr>
            <p:nvPr/>
          </p:nvSpPr>
          <p:spPr>
            <a:xfrm>
              <a:off x="1411940" y="2138082"/>
              <a:ext cx="144000" cy="144000"/>
            </a:xfrm>
            <a:prstGeom prst="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714154" y="1942316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贡献</a:t>
              </a:r>
              <a:r>
                <a:rPr lang="zh-CN" altLang="en-US" sz="2400" dirty="0">
                  <a:solidFill>
                    <a:schemeClr val="accent1"/>
                  </a:solidFill>
                  <a:latin typeface="+mn-ea"/>
                </a:rPr>
                <a:t>二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1714154" y="239324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Contribution 2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1808629" y="2723657"/>
              <a:ext cx="1243854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/>
          <p:nvPr/>
        </p:nvGrpSpPr>
        <p:grpSpPr>
          <a:xfrm>
            <a:off x="6424920" y="1274470"/>
            <a:ext cx="1653990" cy="781341"/>
            <a:chOff x="1411940" y="1942316"/>
            <a:chExt cx="1653990" cy="781341"/>
          </a:xfrm>
        </p:grpSpPr>
        <p:sp>
          <p:nvSpPr>
            <p:cNvPr id="16" name="菱形 15"/>
            <p:cNvSpPr>
              <a:spLocks noChangeAspect="1"/>
            </p:cNvSpPr>
            <p:nvPr/>
          </p:nvSpPr>
          <p:spPr>
            <a:xfrm>
              <a:off x="1411940" y="2138082"/>
              <a:ext cx="144000" cy="144000"/>
            </a:xfrm>
            <a:prstGeom prst="diamond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1714154" y="1942316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贡献三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714154" y="239324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Contribution 3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1808629" y="2723657"/>
              <a:ext cx="1243854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5090" y="2301621"/>
            <a:ext cx="1707028" cy="3694496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2863848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用图片来总结论文所做出的贡献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8" name="图片 27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745005" y="2301621"/>
            <a:ext cx="1706400" cy="3694496"/>
          </a:xfrm>
          <a:prstGeom prst="rect">
            <a:avLst/>
          </a:prstGeom>
        </p:spPr>
      </p:pic>
      <p:pic>
        <p:nvPicPr>
          <p:cNvPr id="30" name="图片 29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424291" y="2301621"/>
            <a:ext cx="1706400" cy="369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7703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研究</a:t>
            </a:r>
            <a:r>
              <a:rPr lang="zh-CN" altLang="en-US" dirty="0" smtClean="0"/>
              <a:t>总结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Research </a:t>
            </a:r>
            <a:r>
              <a:rPr lang="en-US" altLang="zh-CN" dirty="0" smtClean="0"/>
              <a:t>Summary</a:t>
            </a:r>
            <a:endParaRPr lang="en-US" altLang="zh-CN" dirty="0"/>
          </a:p>
        </p:txBody>
      </p:sp>
      <p:sp>
        <p:nvSpPr>
          <p:cNvPr id="7" name="文本框 35"/>
          <p:cNvSpPr txBox="1"/>
          <p:nvPr/>
        </p:nvSpPr>
        <p:spPr>
          <a:xfrm>
            <a:off x="732865" y="1500816"/>
            <a:ext cx="7812741" cy="444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dirty="0" smtClean="0">
                <a:solidFill>
                  <a:schemeClr val="accent1"/>
                </a:solidFill>
                <a:latin typeface="+mj-ea"/>
                <a:ea typeface="+mj-ea"/>
              </a:rPr>
              <a:t>研究意义：</a:t>
            </a:r>
            <a:endParaRPr lang="en-US" altLang="zh-CN" sz="2400" dirty="0">
              <a:solidFill>
                <a:schemeClr val="accent1"/>
              </a:solidFill>
              <a:latin typeface="+mj-ea"/>
              <a:ea typeface="+mj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latin typeface="+mn-ea"/>
              </a:rPr>
              <a:t>发明了一种新</a:t>
            </a:r>
            <a:r>
              <a:rPr lang="zh-CN" altLang="en-US" dirty="0" smtClean="0">
                <a:latin typeface="+mn-ea"/>
              </a:rPr>
              <a:t>的、更优秀的算法。</a:t>
            </a:r>
            <a:endParaRPr lang="en-US" altLang="zh-CN" dirty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有利于为</a:t>
            </a:r>
            <a:r>
              <a:rPr lang="en-US" altLang="zh-CN" dirty="0" smtClean="0">
                <a:latin typeface="+mn-ea"/>
              </a:rPr>
              <a:t>XXX</a:t>
            </a:r>
            <a:r>
              <a:rPr lang="zh-CN" altLang="en-US" dirty="0" smtClean="0">
                <a:latin typeface="+mn-ea"/>
              </a:rPr>
              <a:t>方向的研究提供更好的参考。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使得「</a:t>
            </a:r>
            <a:r>
              <a:rPr lang="en-US" altLang="zh-CN" dirty="0" smtClean="0">
                <a:latin typeface="+mn-ea"/>
              </a:rPr>
              <a:t>XXX</a:t>
            </a:r>
            <a:r>
              <a:rPr lang="zh-CN" altLang="en-US" dirty="0" smtClean="0">
                <a:latin typeface="+mn-ea"/>
              </a:rPr>
              <a:t>方面」的理论知识和「</a:t>
            </a:r>
            <a:r>
              <a:rPr lang="en-US" altLang="zh-CN" dirty="0" smtClean="0">
                <a:latin typeface="+mn-ea"/>
              </a:rPr>
              <a:t>XXX</a:t>
            </a:r>
            <a:r>
              <a:rPr lang="zh-CN" altLang="en-US" dirty="0" smtClean="0">
                <a:latin typeface="+mn-ea"/>
              </a:rPr>
              <a:t>方向」的实际使用更加接近。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+mn-ea"/>
              </a:rPr>
              <a:t>…………</a:t>
            </a: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US" altLang="zh-CN" sz="2000" dirty="0" smtClean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 smtClean="0">
                <a:solidFill>
                  <a:schemeClr val="accent1"/>
                </a:solidFill>
                <a:latin typeface="+mj-ea"/>
                <a:ea typeface="+mj-ea"/>
              </a:rPr>
              <a:t>未来工作：</a:t>
            </a:r>
            <a:endParaRPr lang="en-US" altLang="zh-CN" sz="2400" dirty="0" smtClean="0">
              <a:solidFill>
                <a:schemeClr val="accent1"/>
              </a:solidFill>
              <a:latin typeface="+mj-ea"/>
              <a:ea typeface="+mj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对提供的算法提供更合理的索引，减小算法的时间复杂度。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进一步考虑算法的误差，并且考虑算法误差的传播问题。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+mn-ea"/>
              </a:rPr>
              <a:t>…………</a:t>
            </a:r>
          </a:p>
        </p:txBody>
      </p:sp>
      <p:sp>
        <p:nvSpPr>
          <p:cNvPr id="8" name="矩形 7"/>
          <p:cNvSpPr/>
          <p:nvPr/>
        </p:nvSpPr>
        <p:spPr>
          <a:xfrm>
            <a:off x="2979263" y="6186279"/>
            <a:ext cx="31854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用文字来总结论文所做的工作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315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5537846" y="2213540"/>
            <a:ext cx="2835670" cy="1210368"/>
            <a:chOff x="817928" y="2521258"/>
            <a:chExt cx="2835670" cy="1210368"/>
          </a:xfrm>
        </p:grpSpPr>
        <p:sp>
          <p:nvSpPr>
            <p:cNvPr id="4" name="矩形 3"/>
            <p:cNvSpPr/>
            <p:nvPr/>
          </p:nvSpPr>
          <p:spPr>
            <a:xfrm>
              <a:off x="817928" y="2521258"/>
              <a:ext cx="2835669" cy="768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研究背景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7929" y="3283481"/>
              <a:ext cx="283566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Research Background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907676" y="3731626"/>
              <a:ext cx="2146763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-13448" y="3702702"/>
            <a:ext cx="9157448" cy="874250"/>
            <a:chOff x="-13448" y="3662361"/>
            <a:chExt cx="9157448" cy="874250"/>
          </a:xfrm>
        </p:grpSpPr>
        <p:sp>
          <p:nvSpPr>
            <p:cNvPr id="14" name="任意多边形 13"/>
            <p:cNvSpPr/>
            <p:nvPr/>
          </p:nvSpPr>
          <p:spPr>
            <a:xfrm>
              <a:off x="-13447" y="3662361"/>
              <a:ext cx="9157447" cy="744225"/>
            </a:xfrm>
            <a:custGeom>
              <a:avLst/>
              <a:gdLst>
                <a:gd name="connsiteX0" fmla="*/ 0 w 9130553"/>
                <a:gd name="connsiteY0" fmla="*/ 336367 h 771245"/>
                <a:gd name="connsiteX1" fmla="*/ 1600200 w 9130553"/>
                <a:gd name="connsiteY1" fmla="*/ 191 h 771245"/>
                <a:gd name="connsiteX2" fmla="*/ 4020671 w 9130553"/>
                <a:gd name="connsiteY2" fmla="*/ 376709 h 771245"/>
                <a:gd name="connsiteX3" fmla="*/ 5472953 w 9130553"/>
                <a:gd name="connsiteY3" fmla="*/ 672544 h 771245"/>
                <a:gd name="connsiteX4" fmla="*/ 6494929 w 9130553"/>
                <a:gd name="connsiteY4" fmla="*/ 766673 h 771245"/>
                <a:gd name="connsiteX5" fmla="*/ 9130553 w 9130553"/>
                <a:gd name="connsiteY5" fmla="*/ 551520 h 771245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07014"/>
                <a:gd name="connsiteX1" fmla="*/ 1600200 w 9130553"/>
                <a:gd name="connsiteY1" fmla="*/ 191 h 807014"/>
                <a:gd name="connsiteX2" fmla="*/ 4020671 w 9130553"/>
                <a:gd name="connsiteY2" fmla="*/ 376709 h 807014"/>
                <a:gd name="connsiteX3" fmla="*/ 6494929 w 9130553"/>
                <a:gd name="connsiteY3" fmla="*/ 807014 h 807014"/>
                <a:gd name="connsiteX4" fmla="*/ 9130553 w 9130553"/>
                <a:gd name="connsiteY4" fmla="*/ 551520 h 807014"/>
                <a:gd name="connsiteX0" fmla="*/ 0 w 9130553"/>
                <a:gd name="connsiteY0" fmla="*/ 336367 h 739779"/>
                <a:gd name="connsiteX1" fmla="*/ 1600200 w 9130553"/>
                <a:gd name="connsiteY1" fmla="*/ 191 h 739779"/>
                <a:gd name="connsiteX2" fmla="*/ 4020671 w 9130553"/>
                <a:gd name="connsiteY2" fmla="*/ 376709 h 739779"/>
                <a:gd name="connsiteX3" fmla="*/ 6252882 w 9130553"/>
                <a:gd name="connsiteY3" fmla="*/ 739779 h 739779"/>
                <a:gd name="connsiteX4" fmla="*/ 9130553 w 9130553"/>
                <a:gd name="connsiteY4" fmla="*/ 551520 h 739779"/>
                <a:gd name="connsiteX0" fmla="*/ 0 w 9130553"/>
                <a:gd name="connsiteY0" fmla="*/ 336367 h 744225"/>
                <a:gd name="connsiteX1" fmla="*/ 1600200 w 9130553"/>
                <a:gd name="connsiteY1" fmla="*/ 191 h 744225"/>
                <a:gd name="connsiteX2" fmla="*/ 4020671 w 9130553"/>
                <a:gd name="connsiteY2" fmla="*/ 376709 h 744225"/>
                <a:gd name="connsiteX3" fmla="*/ 6252882 w 9130553"/>
                <a:gd name="connsiteY3" fmla="*/ 739779 h 744225"/>
                <a:gd name="connsiteX4" fmla="*/ 9130553 w 9130553"/>
                <a:gd name="connsiteY4" fmla="*/ 551520 h 74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0553" h="744225">
                  <a:moveTo>
                    <a:pt x="0" y="336367"/>
                  </a:moveTo>
                  <a:cubicBezTo>
                    <a:pt x="465044" y="164917"/>
                    <a:pt x="930088" y="-6533"/>
                    <a:pt x="1600200" y="191"/>
                  </a:cubicBezTo>
                  <a:cubicBezTo>
                    <a:pt x="2270312" y="6915"/>
                    <a:pt x="3245224" y="253444"/>
                    <a:pt x="4020671" y="376709"/>
                  </a:cubicBezTo>
                  <a:cubicBezTo>
                    <a:pt x="4796118" y="499974"/>
                    <a:pt x="5212977" y="710644"/>
                    <a:pt x="6252882" y="739779"/>
                  </a:cubicBezTo>
                  <a:cubicBezTo>
                    <a:pt x="7292787" y="768914"/>
                    <a:pt x="8117541" y="649011"/>
                    <a:pt x="9130553" y="551520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-13448" y="3810260"/>
              <a:ext cx="9157447" cy="632221"/>
            </a:xfrm>
            <a:custGeom>
              <a:avLst/>
              <a:gdLst>
                <a:gd name="connsiteX0" fmla="*/ 0 w 9144000"/>
                <a:gd name="connsiteY0" fmla="*/ 430515 h 632221"/>
                <a:gd name="connsiteX1" fmla="*/ 2944906 w 9144000"/>
                <a:gd name="connsiteY1" fmla="*/ 210 h 632221"/>
                <a:gd name="connsiteX2" fmla="*/ 5795682 w 9144000"/>
                <a:gd name="connsiteY2" fmla="*/ 376727 h 632221"/>
                <a:gd name="connsiteX3" fmla="*/ 9144000 w 9144000"/>
                <a:gd name="connsiteY3" fmla="*/ 632221 h 6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0" h="632221">
                  <a:moveTo>
                    <a:pt x="0" y="430515"/>
                  </a:moveTo>
                  <a:cubicBezTo>
                    <a:pt x="989479" y="219845"/>
                    <a:pt x="1978959" y="9175"/>
                    <a:pt x="2944906" y="210"/>
                  </a:cubicBezTo>
                  <a:cubicBezTo>
                    <a:pt x="3910853" y="-8755"/>
                    <a:pt x="4762500" y="271392"/>
                    <a:pt x="5795682" y="376727"/>
                  </a:cubicBezTo>
                  <a:cubicBezTo>
                    <a:pt x="6828864" y="482062"/>
                    <a:pt x="7986432" y="557141"/>
                    <a:pt x="9144000" y="632221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-13447" y="4116434"/>
              <a:ext cx="9157447" cy="420177"/>
            </a:xfrm>
            <a:custGeom>
              <a:avLst/>
              <a:gdLst>
                <a:gd name="connsiteX0" fmla="*/ 0 w 9157447"/>
                <a:gd name="connsiteY0" fmla="*/ 420177 h 420177"/>
                <a:gd name="connsiteX1" fmla="*/ 5647765 w 9157447"/>
                <a:gd name="connsiteY1" fmla="*/ 3318 h 420177"/>
                <a:gd name="connsiteX2" fmla="*/ 9157447 w 9157447"/>
                <a:gd name="connsiteY2" fmla="*/ 258812 h 420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57447" h="420177">
                  <a:moveTo>
                    <a:pt x="0" y="420177"/>
                  </a:moveTo>
                  <a:cubicBezTo>
                    <a:pt x="2060762" y="225194"/>
                    <a:pt x="4121524" y="30212"/>
                    <a:pt x="5647765" y="3318"/>
                  </a:cubicBezTo>
                  <a:cubicBezTo>
                    <a:pt x="7174006" y="-23576"/>
                    <a:pt x="8165726" y="117618"/>
                    <a:pt x="9157447" y="258812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5207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Result Picture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成果照片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4400" y="1357200"/>
            <a:ext cx="5432007" cy="3011685"/>
          </a:xfrm>
          <a:prstGeom prst="rect">
            <a:avLst/>
          </a:prstGeom>
        </p:spPr>
      </p:pic>
      <p:pic>
        <p:nvPicPr>
          <p:cNvPr id="12" name="图片 11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4400" y="4478226"/>
            <a:ext cx="2645893" cy="17712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250514" y="4480293"/>
            <a:ext cx="2645893" cy="1767993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033610" y="4474196"/>
            <a:ext cx="2645893" cy="177409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033610" y="1351103"/>
            <a:ext cx="2645893" cy="301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32479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71575" y="285750"/>
            <a:ext cx="8600850" cy="62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4" name="矩形 3"/>
          <p:cNvSpPr/>
          <p:nvPr/>
        </p:nvSpPr>
        <p:spPr>
          <a:xfrm>
            <a:off x="3151579" y="2923734"/>
            <a:ext cx="2840842" cy="10105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5400" dirty="0" smtClean="0">
                <a:solidFill>
                  <a:schemeClr val="bg1"/>
                </a:solidFill>
                <a:latin typeface="+mn-ea"/>
              </a:rPr>
              <a:t>THANKS</a:t>
            </a:r>
            <a:endParaRPr lang="zh-CN" altLang="en-US" sz="54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99925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Conference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会议</a:t>
            </a:r>
            <a:r>
              <a:rPr lang="en-US" altLang="zh-CN" dirty="0"/>
              <a:t>/</a:t>
            </a:r>
            <a:r>
              <a:rPr lang="zh-CN" altLang="en-US" dirty="0"/>
              <a:t>期刊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3378" y="1326532"/>
            <a:ext cx="6897244" cy="4598163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ackgroundRemoval t="71780" b="94887" l="29246" r="67934">
                        <a14:foregroundMark x1="41836" y1="86922" x2="42230" y2="81711"/>
                        <a14:foregroundMark x1="48852" y1="85447" x2="49049" y2="79351"/>
                        <a14:foregroundMark x1="55672" y1="85251" x2="55475" y2="79351"/>
                        <a14:foregroundMark x1="61902" y1="85742" x2="61902" y2="808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863841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用一张图片引出论文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发表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在哪里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3759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1226854" y="2419581"/>
            <a:ext cx="6690293" cy="2260849"/>
            <a:chOff x="1226854" y="2282309"/>
            <a:chExt cx="6690293" cy="2260849"/>
          </a:xfrm>
        </p:grpSpPr>
        <p:sp>
          <p:nvSpPr>
            <p:cNvPr id="11" name="矩形 10"/>
            <p:cNvSpPr/>
            <p:nvPr/>
          </p:nvSpPr>
          <p:spPr>
            <a:xfrm>
              <a:off x="1226854" y="2282309"/>
              <a:ext cx="669029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dirty="0" smtClean="0">
                  <a:solidFill>
                    <a:schemeClr val="accent1"/>
                  </a:solidFill>
                  <a:latin typeface="+mj-ea"/>
                  <a:ea typeface="+mj-ea"/>
                </a:rPr>
                <a:t>ACM SIGSPATIAL GIS</a:t>
              </a:r>
              <a:endParaRPr lang="zh-CN" altLang="en-US" sz="48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2120449" y="3142744"/>
              <a:ext cx="490310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 smtClean="0"/>
                <a:t>ACM SIGSPATIAL International Conference on Advances in Geographic Information Systems</a:t>
              </a:r>
              <a:endParaRPr lang="zh-CN" altLang="en-US" dirty="0"/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2258089" y="3981450"/>
              <a:ext cx="462782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4"/>
            <p:cNvSpPr/>
            <p:nvPr/>
          </p:nvSpPr>
          <p:spPr>
            <a:xfrm>
              <a:off x="2120449" y="4173826"/>
              <a:ext cx="490310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 smtClean="0"/>
                <a:t>ACM</a:t>
              </a:r>
              <a:r>
                <a:rPr lang="zh-CN" altLang="en-US" dirty="0" smtClean="0"/>
                <a:t>地理信息系统发展国际会议</a:t>
              </a:r>
              <a:endParaRPr lang="zh-CN" altLang="en-US" dirty="0"/>
            </a:p>
          </p:txBody>
        </p:sp>
      </p:grpSp>
      <p:sp>
        <p:nvSpPr>
          <p:cNvPr id="20" name="文本占位符 19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Conference</a:t>
            </a:r>
            <a:endParaRPr lang="en-US" altLang="zh-CN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会议</a:t>
            </a:r>
            <a:r>
              <a:rPr lang="en-US" altLang="zh-CN" dirty="0"/>
              <a:t>/</a:t>
            </a:r>
            <a:r>
              <a:rPr lang="zh-CN" altLang="en-US" dirty="0" smtClean="0"/>
              <a:t>期刊</a:t>
            </a:r>
            <a:endParaRPr lang="en-US" altLang="zh-CN" dirty="0"/>
          </a:p>
        </p:txBody>
      </p:sp>
      <p:sp>
        <p:nvSpPr>
          <p:cNvPr id="9" name="矩形 8"/>
          <p:cNvSpPr/>
          <p:nvPr/>
        </p:nvSpPr>
        <p:spPr>
          <a:xfrm>
            <a:off x="3210090" y="6186279"/>
            <a:ext cx="2723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说明论文发表在什么地方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7460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Authors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作者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3378" y="1326532"/>
            <a:ext cx="6897244" cy="4598163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ackgroundRemoval t="25369" b="48476" l="2164" r="36918">
                        <a14:foregroundMark x1="17639" y1="40708" x2="17836" y2="31367"/>
                        <a14:foregroundMark x1="25836" y1="40708" x2="24066" y2="3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863841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用一张图片引出论文的作者是谁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5632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Authors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作者</a:t>
            </a:r>
          </a:p>
        </p:txBody>
      </p:sp>
      <p:sp>
        <p:nvSpPr>
          <p:cNvPr id="26" name="矩形 25"/>
          <p:cNvSpPr/>
          <p:nvPr/>
        </p:nvSpPr>
        <p:spPr>
          <a:xfrm>
            <a:off x="1179366" y="3185480"/>
            <a:ext cx="16209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 smtClean="0"/>
              <a:t>杭州电子科技大学</a:t>
            </a:r>
            <a:endParaRPr lang="zh-CN" altLang="en-US" sz="1400" dirty="0"/>
          </a:p>
        </p:txBody>
      </p:sp>
      <p:sp>
        <p:nvSpPr>
          <p:cNvPr id="28" name="矩形 27"/>
          <p:cNvSpPr/>
          <p:nvPr/>
        </p:nvSpPr>
        <p:spPr>
          <a:xfrm>
            <a:off x="1524010" y="2856451"/>
            <a:ext cx="9316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Lily Lou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725519" y="3185480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30" name="矩形 29"/>
          <p:cNvSpPr/>
          <p:nvPr/>
        </p:nvSpPr>
        <p:spPr>
          <a:xfrm>
            <a:off x="6271677" y="3185480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31" name="矩形 30"/>
          <p:cNvSpPr/>
          <p:nvPr/>
        </p:nvSpPr>
        <p:spPr>
          <a:xfrm>
            <a:off x="1179365" y="5676451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32" name="矩形 31"/>
          <p:cNvSpPr/>
          <p:nvPr/>
        </p:nvSpPr>
        <p:spPr>
          <a:xfrm>
            <a:off x="1416449" y="5347422"/>
            <a:ext cx="11467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James </a:t>
            </a:r>
            <a:r>
              <a:rPr lang="en-US" altLang="zh-CN" sz="1600" dirty="0" err="1" smtClean="0">
                <a:solidFill>
                  <a:schemeClr val="accent1"/>
                </a:solidFill>
                <a:latin typeface="+mj-ea"/>
                <a:ea typeface="+mj-ea"/>
              </a:rPr>
              <a:t>Xie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836127" y="2856451"/>
            <a:ext cx="139974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Mack Zhang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402064" y="2856451"/>
            <a:ext cx="13601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Terry Zheng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725411" y="5676451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40" name="矩形 39"/>
          <p:cNvSpPr/>
          <p:nvPr/>
        </p:nvSpPr>
        <p:spPr>
          <a:xfrm>
            <a:off x="6270612" y="5676451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41" name="矩形 40"/>
          <p:cNvSpPr/>
          <p:nvPr/>
        </p:nvSpPr>
        <p:spPr>
          <a:xfrm>
            <a:off x="3776803" y="5347422"/>
            <a:ext cx="15181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English Wang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347554" y="5347422"/>
            <a:ext cx="146706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David Huang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17904" y="1558753"/>
            <a:ext cx="1225402" cy="121930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78800" y="1558753"/>
            <a:ext cx="1225402" cy="121930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468387" y="1554067"/>
            <a:ext cx="1225402" cy="122540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72704" y="4051554"/>
            <a:ext cx="1225402" cy="1225402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917904" y="4051554"/>
            <a:ext cx="1225402" cy="1225402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468387" y="4051554"/>
            <a:ext cx="1225402" cy="122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3723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Authors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作者</a:t>
            </a:r>
          </a:p>
        </p:txBody>
      </p:sp>
      <p:sp>
        <p:nvSpPr>
          <p:cNvPr id="27" name="矩形 26"/>
          <p:cNvSpPr/>
          <p:nvPr/>
        </p:nvSpPr>
        <p:spPr>
          <a:xfrm>
            <a:off x="2863843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用一张幻灯片具体介绍某个作者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75251" y="3367388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33" name="矩形 32"/>
          <p:cNvSpPr/>
          <p:nvPr/>
        </p:nvSpPr>
        <p:spPr>
          <a:xfrm>
            <a:off x="1085859" y="3038359"/>
            <a:ext cx="139974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Mack Zhang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67636" y="1740661"/>
            <a:ext cx="1225402" cy="1219306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2924394" y="1823937"/>
            <a:ext cx="0" cy="3872753"/>
          </a:xfrm>
          <a:prstGeom prst="line">
            <a:avLst/>
          </a:prstGeom>
          <a:ln>
            <a:gradFill>
              <a:gsLst>
                <a:gs pos="21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244557" y="3661718"/>
            <a:ext cx="10823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 smtClean="0"/>
              <a:t>教授、博导</a:t>
            </a:r>
            <a:endParaRPr lang="zh-CN" altLang="en-US" sz="1400" dirty="0"/>
          </a:p>
        </p:txBody>
      </p:sp>
      <p:sp>
        <p:nvSpPr>
          <p:cNvPr id="36" name="文本框 35"/>
          <p:cNvSpPr txBox="1"/>
          <p:nvPr/>
        </p:nvSpPr>
        <p:spPr>
          <a:xfrm>
            <a:off x="3252581" y="1740661"/>
            <a:ext cx="5212002" cy="3614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教育经历：</a:t>
            </a:r>
            <a:endParaRPr lang="en-US" altLang="zh-CN" sz="2000" dirty="0" smtClean="0">
              <a:solidFill>
                <a:schemeClr val="accent1"/>
              </a:solidFill>
              <a:latin typeface="+mj-ea"/>
              <a:ea typeface="+mj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 smtClean="0">
                <a:latin typeface="+mn-ea"/>
              </a:rPr>
              <a:t>2017-2010</a:t>
            </a:r>
            <a:r>
              <a:rPr lang="zh-CN" altLang="en-US" sz="1600" dirty="0" smtClean="0">
                <a:latin typeface="+mn-ea"/>
              </a:rPr>
              <a:t>年在「</a:t>
            </a:r>
            <a:r>
              <a:rPr lang="en-US" altLang="zh-CN" sz="1600" dirty="0" smtClean="0">
                <a:latin typeface="+mn-ea"/>
              </a:rPr>
              <a:t>XXXXXXX</a:t>
            </a:r>
            <a:r>
              <a:rPr lang="zh-CN" altLang="en-US" sz="1600" dirty="0" smtClean="0">
                <a:latin typeface="+mn-ea"/>
              </a:rPr>
              <a:t>」读高中</a:t>
            </a:r>
            <a:endParaRPr lang="en-US" altLang="zh-CN" sz="1600" dirty="0" smtClean="0">
              <a:latin typeface="+mn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+mn-ea"/>
              </a:rPr>
              <a:t>2010-2014</a:t>
            </a:r>
            <a:r>
              <a:rPr lang="zh-CN" altLang="en-US" sz="1600" dirty="0">
                <a:latin typeface="+mn-ea"/>
              </a:rPr>
              <a:t>年在「杭州电子科技大学」读本科</a:t>
            </a:r>
            <a:endParaRPr lang="en-US" altLang="zh-CN" sz="1600" dirty="0">
              <a:latin typeface="+mn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 smtClean="0">
                <a:latin typeface="+mn-ea"/>
              </a:rPr>
              <a:t>2014</a:t>
            </a:r>
            <a:r>
              <a:rPr lang="zh-CN" altLang="en-US" sz="1600" dirty="0">
                <a:latin typeface="+mn-ea"/>
              </a:rPr>
              <a:t>至今在「杭州电子科技大学」读</a:t>
            </a:r>
            <a:r>
              <a:rPr lang="zh-CN" altLang="en-US" sz="1600" dirty="0" smtClean="0">
                <a:latin typeface="+mn-ea"/>
              </a:rPr>
              <a:t>硕士</a:t>
            </a:r>
            <a:endParaRPr lang="en-US" altLang="zh-CN" sz="1600" dirty="0" smtClean="0">
              <a:latin typeface="+mn-ea"/>
            </a:endParaRPr>
          </a:p>
          <a:p>
            <a:pPr lvl="1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endParaRPr lang="en-US" altLang="zh-CN" sz="2000" dirty="0" smtClean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工作经历：</a:t>
            </a:r>
            <a:endParaRPr lang="en-US" altLang="zh-CN" sz="2000" dirty="0" smtClean="0">
              <a:solidFill>
                <a:schemeClr val="accent1"/>
              </a:solidFill>
              <a:latin typeface="+mj-ea"/>
              <a:ea typeface="+mj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+mn-ea"/>
              </a:rPr>
              <a:t>2017-2010</a:t>
            </a:r>
            <a:r>
              <a:rPr lang="zh-CN" altLang="en-US" sz="1600" dirty="0">
                <a:latin typeface="+mn-ea"/>
              </a:rPr>
              <a:t>年在「</a:t>
            </a:r>
            <a:r>
              <a:rPr lang="en-US" altLang="zh-CN" sz="1600" dirty="0">
                <a:latin typeface="+mn-ea"/>
              </a:rPr>
              <a:t>XXXXXXX</a:t>
            </a:r>
            <a:r>
              <a:rPr lang="zh-CN" altLang="en-US" sz="1600" dirty="0">
                <a:latin typeface="+mn-ea"/>
              </a:rPr>
              <a:t>」读高中</a:t>
            </a:r>
            <a:endParaRPr lang="en-US" altLang="zh-CN" sz="1600" dirty="0">
              <a:latin typeface="+mn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+mn-ea"/>
              </a:rPr>
              <a:t>2010-2014</a:t>
            </a:r>
            <a:r>
              <a:rPr lang="zh-CN" altLang="en-US" sz="1600" dirty="0">
                <a:latin typeface="+mn-ea"/>
              </a:rPr>
              <a:t>年在「杭州电子科技大学」读本科</a:t>
            </a:r>
            <a:endParaRPr lang="en-US" altLang="zh-CN" sz="1600" dirty="0">
              <a:latin typeface="+mn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+mn-ea"/>
              </a:rPr>
              <a:t>2014</a:t>
            </a:r>
            <a:r>
              <a:rPr lang="zh-CN" altLang="en-US" sz="1600" dirty="0">
                <a:latin typeface="+mn-ea"/>
              </a:rPr>
              <a:t>至今在「杭州电子科技大学」读硕士</a:t>
            </a:r>
            <a:endParaRPr lang="en-US" altLang="zh-CN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505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What is this?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是</a:t>
            </a:r>
            <a:r>
              <a:rPr lang="zh-CN" altLang="en-US" dirty="0" smtClean="0"/>
              <a:t>什么</a:t>
            </a:r>
            <a:r>
              <a:rPr lang="zh-CN" altLang="en-US" dirty="0"/>
              <a:t>？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3378" y="1326532"/>
            <a:ext cx="6897244" cy="4598163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ackgroundRemoval t="24287" b="47296" l="61443" r="96197">
                        <a14:foregroundMark x1="78098" y1="64700" x2="78098" y2="68928"/>
                        <a14:foregroundMark x1="85508" y1="66077" x2="85967" y2="69125"/>
                        <a14:foregroundMark x1="37836" y1="14159" x2="37836" y2="18191"/>
                        <a14:foregroundMark x1="45443" y1="14159" x2="44197" y2="17109"/>
                        <a14:foregroundMark x1="74754" y1="32350" x2="74754" y2="34513"/>
                        <a14:foregroundMark x1="83213" y1="31465" x2="82623" y2="33923"/>
                        <a14:foregroundMark x1="88328" y1="30383" x2="90361" y2="310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863840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用一张图片引出论文讲的是什么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886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论文蓝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65FAA"/>
      </a:accent1>
      <a:accent2>
        <a:srgbClr val="4472C4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论文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964</TotalTime>
  <Words>1009</Words>
  <Application>Microsoft Office PowerPoint</Application>
  <PresentationFormat>全屏显示(4:3)</PresentationFormat>
  <Paragraphs>225</Paragraphs>
  <Slides>31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2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桑丽平</dc:creator>
  <cp:lastModifiedBy>微软用户</cp:lastModifiedBy>
  <cp:revision>446</cp:revision>
  <dcterms:created xsi:type="dcterms:W3CDTF">2015-11-20T05:54:28Z</dcterms:created>
  <dcterms:modified xsi:type="dcterms:W3CDTF">2015-12-05T09:06:53Z</dcterms:modified>
</cp:coreProperties>
</file>

<file path=docProps/thumbnail.jpeg>
</file>